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58" r:id="rId4"/>
    <p:sldId id="259" r:id="rId5"/>
    <p:sldId id="262" r:id="rId6"/>
    <p:sldId id="263" r:id="rId7"/>
    <p:sldId id="268" r:id="rId8"/>
    <p:sldId id="266" r:id="rId9"/>
    <p:sldId id="269" r:id="rId10"/>
    <p:sldId id="271" r:id="rId11"/>
    <p:sldId id="267" r:id="rId12"/>
    <p:sldId id="277" r:id="rId13"/>
    <p:sldId id="282" r:id="rId14"/>
    <p:sldId id="288" r:id="rId15"/>
    <p:sldId id="270" r:id="rId16"/>
    <p:sldId id="272" r:id="rId17"/>
    <p:sldId id="273" r:id="rId18"/>
    <p:sldId id="274" r:id="rId19"/>
    <p:sldId id="280" r:id="rId20"/>
    <p:sldId id="278" r:id="rId21"/>
    <p:sldId id="283" r:id="rId22"/>
    <p:sldId id="285" r:id="rId23"/>
    <p:sldId id="286" r:id="rId24"/>
    <p:sldId id="276" r:id="rId25"/>
    <p:sldId id="300" r:id="rId26"/>
    <p:sldId id="289" r:id="rId27"/>
    <p:sldId id="290" r:id="rId28"/>
    <p:sldId id="296" r:id="rId29"/>
    <p:sldId id="295" r:id="rId30"/>
    <p:sldId id="297" r:id="rId31"/>
    <p:sldId id="298" r:id="rId32"/>
    <p:sldId id="291" r:id="rId33"/>
    <p:sldId id="279" r:id="rId34"/>
    <p:sldId id="299" r:id="rId35"/>
    <p:sldId id="301" r:id="rId36"/>
    <p:sldId id="287" r:id="rId37"/>
    <p:sldId id="292" r:id="rId38"/>
    <p:sldId id="265" r:id="rId39"/>
    <p:sldId id="294"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pa" initials="S" lastIdx="1" clrIdx="0">
    <p:extLst>
      <p:ext uri="{19B8F6BF-5375-455C-9EA6-DF929625EA0E}">
        <p15:presenceInfo xmlns:p15="http://schemas.microsoft.com/office/powerpoint/2012/main" userId="Shilp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1" d="100"/>
          <a:sy n="71" d="100"/>
        </p:scale>
        <p:origin x="4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26T19:13:46.314"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2539B37-E965-400E-A135-E991C5B63C3F}"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1713736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539B37-E965-400E-A135-E991C5B63C3F}"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2941570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539B37-E965-400E-A135-E991C5B63C3F}"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A34C6E-86C7-43AA-98B6-0EB1CFFBB88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30420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539B37-E965-400E-A135-E991C5B63C3F}"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3004136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539B37-E965-400E-A135-E991C5B63C3F}"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A34C6E-86C7-43AA-98B6-0EB1CFFBB88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3238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539B37-E965-400E-A135-E991C5B63C3F}"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230939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539B37-E965-400E-A135-E991C5B63C3F}"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2106366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539B37-E965-400E-A135-E991C5B63C3F}"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841290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539B37-E965-400E-A135-E991C5B63C3F}"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1382813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539B37-E965-400E-A135-E991C5B63C3F}"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323553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2539B37-E965-400E-A135-E991C5B63C3F}" type="datetimeFigureOut">
              <a:rPr lang="en-IN" smtClean="0"/>
              <a:t>16-05-2020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3985113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2539B37-E965-400E-A135-E991C5B63C3F}" type="datetimeFigureOut">
              <a:rPr lang="en-IN" smtClean="0"/>
              <a:t>16-05-2020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1423324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2539B37-E965-400E-A135-E991C5B63C3F}" type="datetimeFigureOut">
              <a:rPr lang="en-IN" smtClean="0"/>
              <a:t>16-05-2020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329300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539B37-E965-400E-A135-E991C5B63C3F}" type="datetimeFigureOut">
              <a:rPr lang="en-IN" smtClean="0"/>
              <a:t>16-05-2020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40280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539B37-E965-400E-A135-E991C5B63C3F}" type="datetimeFigureOut">
              <a:rPr lang="en-IN" smtClean="0"/>
              <a:t>16-05-2020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372881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539B37-E965-400E-A135-E991C5B63C3F}" type="datetimeFigureOut">
              <a:rPr lang="en-IN" smtClean="0"/>
              <a:t>16-05-2020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A34C6E-86C7-43AA-98B6-0EB1CFFBB883}" type="slidenum">
              <a:rPr lang="en-IN" smtClean="0"/>
              <a:t>‹#›</a:t>
            </a:fld>
            <a:endParaRPr lang="en-IN"/>
          </a:p>
        </p:txBody>
      </p:sp>
    </p:spTree>
    <p:extLst>
      <p:ext uri="{BB962C8B-B14F-4D97-AF65-F5344CB8AC3E}">
        <p14:creationId xmlns:p14="http://schemas.microsoft.com/office/powerpoint/2010/main" val="2696425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539B37-E965-400E-A135-E991C5B63C3F}" type="datetimeFigureOut">
              <a:rPr lang="en-IN" smtClean="0"/>
              <a:t>16-05-2020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4A34C6E-86C7-43AA-98B6-0EB1CFFBB883}" type="slidenum">
              <a:rPr lang="en-IN" smtClean="0"/>
              <a:t>‹#›</a:t>
            </a:fld>
            <a:endParaRPr lang="en-IN"/>
          </a:p>
        </p:txBody>
      </p:sp>
    </p:spTree>
    <p:extLst>
      <p:ext uri="{BB962C8B-B14F-4D97-AF65-F5344CB8AC3E}">
        <p14:creationId xmlns:p14="http://schemas.microsoft.com/office/powerpoint/2010/main" val="4866171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819835"/>
            <a:ext cx="7766936" cy="2231001"/>
          </a:xfrm>
        </p:spPr>
        <p:txBody>
          <a:bodyPr/>
          <a:lstStyle/>
          <a:p>
            <a:r>
              <a:rPr lang="en-IN" sz="3600" dirty="0" smtClean="0">
                <a:solidFill>
                  <a:schemeClr val="accent5">
                    <a:lumMod val="75000"/>
                  </a:schemeClr>
                </a:solidFill>
              </a:rPr>
              <a:t>Capstone Project on</a:t>
            </a:r>
            <a:r>
              <a:rPr lang="en-IN" dirty="0" smtClean="0">
                <a:solidFill>
                  <a:schemeClr val="accent5">
                    <a:lumMod val="75000"/>
                  </a:schemeClr>
                </a:solidFill>
              </a:rPr>
              <a:t/>
            </a:r>
            <a:br>
              <a:rPr lang="en-IN" dirty="0" smtClean="0">
                <a:solidFill>
                  <a:schemeClr val="accent5">
                    <a:lumMod val="75000"/>
                  </a:schemeClr>
                </a:solidFill>
              </a:rPr>
            </a:br>
            <a:r>
              <a:rPr lang="en-IN" dirty="0" smtClean="0">
                <a:solidFill>
                  <a:schemeClr val="accent5">
                    <a:lumMod val="75000"/>
                  </a:schemeClr>
                </a:solidFill>
              </a:rPr>
              <a:t>Pneumonia Detection</a:t>
            </a:r>
            <a:r>
              <a:rPr lang="en-IN" u="sng" dirty="0" smtClean="0">
                <a:solidFill>
                  <a:schemeClr val="accent5">
                    <a:lumMod val="75000"/>
                  </a:schemeClr>
                </a:solidFill>
              </a:rPr>
              <a:t/>
            </a:r>
            <a:br>
              <a:rPr lang="en-IN" u="sng" dirty="0" smtClean="0">
                <a:solidFill>
                  <a:schemeClr val="accent5">
                    <a:lumMod val="75000"/>
                  </a:schemeClr>
                </a:solidFill>
              </a:rPr>
            </a:br>
            <a:endParaRPr lang="en-IN" u="sng" dirty="0">
              <a:solidFill>
                <a:schemeClr val="accent5">
                  <a:lumMod val="75000"/>
                </a:schemeClr>
              </a:solidFill>
            </a:endParaRPr>
          </a:p>
        </p:txBody>
      </p:sp>
      <p:sp>
        <p:nvSpPr>
          <p:cNvPr id="3" name="Subtitle 2"/>
          <p:cNvSpPr>
            <a:spLocks noGrp="1"/>
          </p:cNvSpPr>
          <p:nvPr>
            <p:ph type="subTitle" idx="1"/>
          </p:nvPr>
        </p:nvSpPr>
        <p:spPr>
          <a:xfrm>
            <a:off x="2458334" y="3575954"/>
            <a:ext cx="6815669" cy="1320802"/>
          </a:xfrm>
        </p:spPr>
        <p:txBody>
          <a:bodyPr>
            <a:noAutofit/>
          </a:bodyPr>
          <a:lstStyle/>
          <a:p>
            <a:r>
              <a:rPr lang="en-IN" sz="1400" b="1" u="sng" dirty="0"/>
              <a:t>INTERIM </a:t>
            </a:r>
            <a:r>
              <a:rPr lang="en-IN" sz="1400" b="1" u="sng" dirty="0" smtClean="0"/>
              <a:t>REPORT</a:t>
            </a:r>
          </a:p>
          <a:p>
            <a:pPr algn="l"/>
            <a:r>
              <a:rPr lang="en-IN" sz="1400" b="1" u="sng" dirty="0" smtClean="0">
                <a:solidFill>
                  <a:schemeClr val="accent6">
                    <a:lumMod val="75000"/>
                  </a:schemeClr>
                </a:solidFill>
              </a:rPr>
              <a:t>Participants</a:t>
            </a:r>
          </a:p>
          <a:p>
            <a:pPr marL="342900" indent="-342900" algn="l">
              <a:buFont typeface="Arial" panose="020B0604020202020204" pitchFamily="34" charset="0"/>
              <a:buChar char="•"/>
            </a:pPr>
            <a:r>
              <a:rPr lang="en-IN" sz="1400" b="1" dirty="0" smtClean="0"/>
              <a:t>Mrs </a:t>
            </a:r>
            <a:r>
              <a:rPr lang="en-IN" sz="1400" b="1" dirty="0" err="1" smtClean="0"/>
              <a:t>Shilpa</a:t>
            </a:r>
            <a:r>
              <a:rPr lang="en-IN" sz="1400" b="1" dirty="0" smtClean="0"/>
              <a:t> Kulkarni</a:t>
            </a:r>
          </a:p>
          <a:p>
            <a:pPr marL="342900" indent="-342900" algn="l">
              <a:buFont typeface="Arial" panose="020B0604020202020204" pitchFamily="34" charset="0"/>
              <a:buChar char="•"/>
            </a:pPr>
            <a:r>
              <a:rPr lang="en-IN" sz="1400" b="1" dirty="0" smtClean="0"/>
              <a:t>Mr Jignesh Mistry</a:t>
            </a:r>
          </a:p>
          <a:p>
            <a:pPr marL="342900" indent="-342900" algn="l">
              <a:buFont typeface="Arial" panose="020B0604020202020204" pitchFamily="34" charset="0"/>
              <a:buChar char="•"/>
            </a:pPr>
            <a:r>
              <a:rPr lang="en-IN" sz="1400" b="1" dirty="0" smtClean="0"/>
              <a:t>Mr </a:t>
            </a:r>
            <a:r>
              <a:rPr lang="en-IN" sz="1400" b="1" dirty="0" err="1" smtClean="0"/>
              <a:t>Samit</a:t>
            </a:r>
            <a:r>
              <a:rPr lang="en-IN" sz="1400" b="1" dirty="0" smtClean="0"/>
              <a:t> Biswas</a:t>
            </a:r>
          </a:p>
          <a:p>
            <a:pPr marL="342900" indent="-342900" algn="l">
              <a:buFont typeface="Arial" panose="020B0604020202020204" pitchFamily="34" charset="0"/>
              <a:buChar char="•"/>
            </a:pPr>
            <a:r>
              <a:rPr lang="en-IN" sz="1400" b="1" dirty="0" smtClean="0"/>
              <a:t>Mr </a:t>
            </a:r>
            <a:r>
              <a:rPr lang="en-IN" sz="1400" b="1" dirty="0" err="1" smtClean="0"/>
              <a:t>Aarish</a:t>
            </a:r>
            <a:r>
              <a:rPr lang="en-IN" sz="1400" b="1" dirty="0" smtClean="0"/>
              <a:t> Shahab</a:t>
            </a:r>
            <a:endParaRPr lang="en-IN" sz="1400" dirty="0"/>
          </a:p>
          <a:p>
            <a:endParaRPr lang="en-IN" sz="1400" dirty="0"/>
          </a:p>
        </p:txBody>
      </p:sp>
      <p:pic>
        <p:nvPicPr>
          <p:cNvPr id="5" name="Picture 4"/>
          <p:cNvPicPr/>
          <p:nvPr/>
        </p:nvPicPr>
        <p:blipFill>
          <a:blip r:embed="rId2"/>
          <a:stretch>
            <a:fillRect/>
          </a:stretch>
        </p:blipFill>
        <p:spPr>
          <a:xfrm>
            <a:off x="7191203" y="238335"/>
            <a:ext cx="2082800" cy="409575"/>
          </a:xfrm>
          <a:prstGeom prst="rect">
            <a:avLst/>
          </a:prstGeom>
        </p:spPr>
      </p:pic>
    </p:spTree>
    <p:extLst>
      <p:ext uri="{BB962C8B-B14F-4D97-AF65-F5344CB8AC3E}">
        <p14:creationId xmlns:p14="http://schemas.microsoft.com/office/powerpoint/2010/main" val="199049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6299" y="941389"/>
            <a:ext cx="8596668" cy="3880773"/>
          </a:xfrm>
        </p:spPr>
        <p:txBody>
          <a:bodyPr/>
          <a:lstStyle/>
          <a:p>
            <a:pPr lvl="1"/>
            <a:r>
              <a:rPr lang="en-IN" dirty="0" smtClean="0"/>
              <a:t>Frequency of 2 bounding box (opacity) is higher</a:t>
            </a:r>
            <a:endParaRPr lang="en-IN" dirty="0"/>
          </a:p>
        </p:txBody>
      </p:sp>
      <p:sp>
        <p:nvSpPr>
          <p:cNvPr id="4" name="Title 1"/>
          <p:cNvSpPr txBox="1">
            <a:spLocks/>
          </p:cNvSpPr>
          <p:nvPr/>
        </p:nvSpPr>
        <p:spPr>
          <a:xfrm>
            <a:off x="829734" y="154376"/>
            <a:ext cx="8596668" cy="66141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dirty="0" smtClean="0"/>
              <a:t>Approach to EDA:</a:t>
            </a:r>
            <a:br>
              <a:rPr lang="en-IN" sz="2400" dirty="0" smtClean="0"/>
            </a:br>
            <a:endParaRPr lang="en-IN" sz="2400" dirty="0"/>
          </a:p>
        </p:txBody>
      </p:sp>
      <p:pic>
        <p:nvPicPr>
          <p:cNvPr id="5" name="Picture 4"/>
          <p:cNvPicPr>
            <a:picLocks noChangeAspect="1"/>
          </p:cNvPicPr>
          <p:nvPr/>
        </p:nvPicPr>
        <p:blipFill>
          <a:blip r:embed="rId2"/>
          <a:stretch>
            <a:fillRect/>
          </a:stretch>
        </p:blipFill>
        <p:spPr>
          <a:xfrm>
            <a:off x="802877" y="1475176"/>
            <a:ext cx="4325191" cy="2887220"/>
          </a:xfrm>
          <a:prstGeom prst="rect">
            <a:avLst/>
          </a:prstGeom>
        </p:spPr>
      </p:pic>
      <p:pic>
        <p:nvPicPr>
          <p:cNvPr id="6" name="Picture 5"/>
          <p:cNvPicPr>
            <a:picLocks noChangeAspect="1"/>
          </p:cNvPicPr>
          <p:nvPr/>
        </p:nvPicPr>
        <p:blipFill>
          <a:blip r:embed="rId3"/>
          <a:stretch>
            <a:fillRect/>
          </a:stretch>
        </p:blipFill>
        <p:spPr>
          <a:xfrm>
            <a:off x="1411623" y="4362396"/>
            <a:ext cx="5474206" cy="2367016"/>
          </a:xfrm>
          <a:prstGeom prst="rect">
            <a:avLst/>
          </a:prstGeom>
        </p:spPr>
      </p:pic>
    </p:spTree>
    <p:extLst>
      <p:ext uri="{BB962C8B-B14F-4D97-AF65-F5344CB8AC3E}">
        <p14:creationId xmlns:p14="http://schemas.microsoft.com/office/powerpoint/2010/main" val="2684685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Approach to EDA:</a:t>
            </a:r>
            <a:br>
              <a:rPr lang="en-IN" dirty="0"/>
            </a:br>
            <a:endParaRPr lang="en-IN" dirty="0"/>
          </a:p>
        </p:txBody>
      </p:sp>
      <p:sp>
        <p:nvSpPr>
          <p:cNvPr id="3" name="Content Placeholder 2"/>
          <p:cNvSpPr>
            <a:spLocks noGrp="1"/>
          </p:cNvSpPr>
          <p:nvPr>
            <p:ph idx="1"/>
          </p:nvPr>
        </p:nvSpPr>
        <p:spPr>
          <a:xfrm>
            <a:off x="677334" y="1463646"/>
            <a:ext cx="8596668" cy="3880773"/>
          </a:xfrm>
        </p:spPr>
        <p:txBody>
          <a:bodyPr>
            <a:noAutofit/>
          </a:bodyPr>
          <a:lstStyle/>
          <a:p>
            <a:pPr lvl="0"/>
            <a:r>
              <a:rPr lang="en-IN" sz="1400" dirty="0" smtClean="0"/>
              <a:t>Analyse </a:t>
            </a:r>
            <a:r>
              <a:rPr lang="en-IN" sz="1400" dirty="0"/>
              <a:t>the Lung Opacity </a:t>
            </a:r>
            <a:r>
              <a:rPr lang="en-IN" sz="1400" dirty="0" smtClean="0"/>
              <a:t>Window</a:t>
            </a:r>
          </a:p>
          <a:p>
            <a:pPr lvl="1"/>
            <a:r>
              <a:rPr lang="en-IN" sz="1200" dirty="0" smtClean="0"/>
              <a:t>For </a:t>
            </a:r>
            <a:r>
              <a:rPr lang="en-IN" sz="1200" dirty="0"/>
              <a:t>2000 samples of training data, plotted the centres of the bounding boxes (</a:t>
            </a:r>
            <a:r>
              <a:rPr lang="en-IN" sz="1200" dirty="0" err="1"/>
              <a:t>bbox</a:t>
            </a:r>
            <a:r>
              <a:rPr lang="en-IN" sz="1200" dirty="0"/>
              <a:t>) for lung opacities over the actual </a:t>
            </a:r>
            <a:r>
              <a:rPr lang="en-IN" sz="1200" dirty="0" smtClean="0"/>
              <a:t>boxes.</a:t>
            </a:r>
          </a:p>
          <a:p>
            <a:pPr lvl="1"/>
            <a:r>
              <a:rPr lang="en-IN" sz="1200" dirty="0" smtClean="0"/>
              <a:t>Probability is pneumonic patch is more around the centre of both the lungs . </a:t>
            </a:r>
          </a:p>
          <a:p>
            <a:pPr lvl="0"/>
            <a:endParaRPr lang="en-IN" sz="1400" dirty="0"/>
          </a:p>
          <a:p>
            <a:pPr lvl="0"/>
            <a:endParaRPr lang="en-IN" sz="1400" dirty="0" smtClean="0"/>
          </a:p>
          <a:p>
            <a:pPr lvl="0"/>
            <a:endParaRPr lang="en-IN" sz="1400" dirty="0"/>
          </a:p>
          <a:p>
            <a:pPr lvl="0"/>
            <a:endParaRPr lang="en-IN" sz="1400" dirty="0" smtClean="0"/>
          </a:p>
          <a:p>
            <a:pPr lvl="0"/>
            <a:endParaRPr lang="en-IN" sz="1400" dirty="0" smtClean="0"/>
          </a:p>
          <a:p>
            <a:pPr lvl="0"/>
            <a:endParaRPr lang="en-IN" sz="1400" dirty="0"/>
          </a:p>
          <a:p>
            <a:pPr lvl="0"/>
            <a:endParaRPr lang="en-IN" sz="1400" dirty="0"/>
          </a:p>
          <a:p>
            <a:endParaRPr lang="en-IN" sz="1400" dirty="0"/>
          </a:p>
        </p:txBody>
      </p:sp>
      <p:pic>
        <p:nvPicPr>
          <p:cNvPr id="5" name="Picture 4"/>
          <p:cNvPicPr>
            <a:picLocks noChangeAspect="1"/>
          </p:cNvPicPr>
          <p:nvPr/>
        </p:nvPicPr>
        <p:blipFill>
          <a:blip r:embed="rId2"/>
          <a:stretch>
            <a:fillRect/>
          </a:stretch>
        </p:blipFill>
        <p:spPr>
          <a:xfrm>
            <a:off x="1038225" y="2563724"/>
            <a:ext cx="4639510" cy="4249463"/>
          </a:xfrm>
          <a:prstGeom prst="rect">
            <a:avLst/>
          </a:prstGeom>
        </p:spPr>
      </p:pic>
      <p:pic>
        <p:nvPicPr>
          <p:cNvPr id="7" name="Picture 6"/>
          <p:cNvPicPr>
            <a:picLocks noChangeAspect="1"/>
          </p:cNvPicPr>
          <p:nvPr/>
        </p:nvPicPr>
        <p:blipFill>
          <a:blip r:embed="rId3"/>
          <a:stretch>
            <a:fillRect/>
          </a:stretch>
        </p:blipFill>
        <p:spPr>
          <a:xfrm>
            <a:off x="5709125" y="2846870"/>
            <a:ext cx="4255159" cy="4036721"/>
          </a:xfrm>
          <a:prstGeom prst="rect">
            <a:avLst/>
          </a:prstGeom>
        </p:spPr>
      </p:pic>
    </p:spTree>
    <p:extLst>
      <p:ext uri="{BB962C8B-B14F-4D97-AF65-F5344CB8AC3E}">
        <p14:creationId xmlns:p14="http://schemas.microsoft.com/office/powerpoint/2010/main" val="714622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3102"/>
          </a:xfrm>
        </p:spPr>
        <p:txBody>
          <a:bodyPr/>
          <a:lstStyle/>
          <a:p>
            <a:r>
              <a:rPr lang="en-IN" dirty="0" smtClean="0"/>
              <a:t>Data Pre-processing</a:t>
            </a:r>
            <a:endParaRPr lang="en-IN" dirty="0"/>
          </a:p>
        </p:txBody>
      </p:sp>
      <p:pic>
        <p:nvPicPr>
          <p:cNvPr id="4" name="Content Placeholder 3"/>
          <p:cNvPicPr>
            <a:picLocks noGrp="1" noChangeAspect="1"/>
          </p:cNvPicPr>
          <p:nvPr>
            <p:ph idx="1"/>
          </p:nvPr>
        </p:nvPicPr>
        <p:blipFill>
          <a:blip r:embed="rId2"/>
          <a:stretch>
            <a:fillRect/>
          </a:stretch>
        </p:blipFill>
        <p:spPr>
          <a:xfrm>
            <a:off x="779468" y="1392702"/>
            <a:ext cx="7719074" cy="4945345"/>
          </a:xfrm>
          <a:prstGeom prst="rect">
            <a:avLst/>
          </a:prstGeom>
        </p:spPr>
      </p:pic>
    </p:spTree>
    <p:extLst>
      <p:ext uri="{BB962C8B-B14F-4D97-AF65-F5344CB8AC3E}">
        <p14:creationId xmlns:p14="http://schemas.microsoft.com/office/powerpoint/2010/main" val="35119429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3102"/>
          </a:xfrm>
        </p:spPr>
        <p:txBody>
          <a:bodyPr/>
          <a:lstStyle/>
          <a:p>
            <a:r>
              <a:rPr lang="en-IN" dirty="0" smtClean="0"/>
              <a:t>Data Pre-processing</a:t>
            </a:r>
            <a:endParaRPr lang="en-IN" dirty="0"/>
          </a:p>
        </p:txBody>
      </p:sp>
      <p:pic>
        <p:nvPicPr>
          <p:cNvPr id="5" name="Picture 4"/>
          <p:cNvPicPr>
            <a:picLocks noChangeAspect="1"/>
          </p:cNvPicPr>
          <p:nvPr/>
        </p:nvPicPr>
        <p:blipFill>
          <a:blip r:embed="rId2"/>
          <a:stretch>
            <a:fillRect/>
          </a:stretch>
        </p:blipFill>
        <p:spPr>
          <a:xfrm>
            <a:off x="758017" y="1256109"/>
            <a:ext cx="7821207" cy="5228448"/>
          </a:xfrm>
          <a:prstGeom prst="rect">
            <a:avLst/>
          </a:prstGeom>
        </p:spPr>
      </p:pic>
    </p:spTree>
    <p:extLst>
      <p:ext uri="{BB962C8B-B14F-4D97-AF65-F5344CB8AC3E}">
        <p14:creationId xmlns:p14="http://schemas.microsoft.com/office/powerpoint/2010/main" val="20576580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Models Used</a:t>
            </a:r>
            <a:endParaRPr lang="en-IN" dirty="0"/>
          </a:p>
        </p:txBody>
      </p:sp>
      <p:sp>
        <p:nvSpPr>
          <p:cNvPr id="3" name="Content Placeholder 2"/>
          <p:cNvSpPr>
            <a:spLocks noGrp="1"/>
          </p:cNvSpPr>
          <p:nvPr>
            <p:ph idx="1"/>
          </p:nvPr>
        </p:nvSpPr>
        <p:spPr/>
        <p:txBody>
          <a:bodyPr/>
          <a:lstStyle/>
          <a:p>
            <a:r>
              <a:rPr lang="en-IN" dirty="0" smtClean="0"/>
              <a:t>Model with Conv2D Layers</a:t>
            </a:r>
          </a:p>
          <a:p>
            <a:r>
              <a:rPr lang="en-IN" dirty="0" smtClean="0"/>
              <a:t>Model with SeparableConv2D Layers</a:t>
            </a:r>
          </a:p>
          <a:p>
            <a:r>
              <a:rPr lang="en-IN" dirty="0" smtClean="0"/>
              <a:t>Model with </a:t>
            </a:r>
            <a:r>
              <a:rPr lang="en-IN" dirty="0"/>
              <a:t>SeparableConv2D </a:t>
            </a:r>
            <a:r>
              <a:rPr lang="en-IN" dirty="0" smtClean="0"/>
              <a:t>Layers additional layers</a:t>
            </a:r>
          </a:p>
          <a:p>
            <a:r>
              <a:rPr lang="en-IN" dirty="0"/>
              <a:t>Model with </a:t>
            </a:r>
            <a:r>
              <a:rPr lang="en-IN" dirty="0" err="1" smtClean="0"/>
              <a:t>Resnet</a:t>
            </a:r>
            <a:r>
              <a:rPr lang="en-IN" dirty="0" smtClean="0"/>
              <a:t> Blocks</a:t>
            </a:r>
          </a:p>
          <a:p>
            <a:r>
              <a:rPr lang="en-IN" dirty="0" smtClean="0"/>
              <a:t>Model for Classification with </a:t>
            </a:r>
            <a:r>
              <a:rPr lang="en-IN" dirty="0"/>
              <a:t>SeparableConv2D </a:t>
            </a:r>
            <a:r>
              <a:rPr lang="en-IN" dirty="0" smtClean="0"/>
              <a:t>Layers</a:t>
            </a:r>
            <a:endParaRPr lang="en-IN" dirty="0"/>
          </a:p>
          <a:p>
            <a:endParaRPr lang="en-IN" dirty="0"/>
          </a:p>
          <a:p>
            <a:endParaRPr lang="en-IN" dirty="0"/>
          </a:p>
        </p:txBody>
      </p:sp>
    </p:spTree>
    <p:extLst>
      <p:ext uri="{BB962C8B-B14F-4D97-AF65-F5344CB8AC3E}">
        <p14:creationId xmlns:p14="http://schemas.microsoft.com/office/powerpoint/2010/main" val="29650294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8471"/>
            <a:ext cx="8596668" cy="756023"/>
          </a:xfrm>
        </p:spPr>
        <p:txBody>
          <a:bodyPr>
            <a:normAutofit fontScale="90000"/>
          </a:bodyPr>
          <a:lstStyle/>
          <a:p>
            <a:r>
              <a:rPr lang="en-IN" dirty="0"/>
              <a:t>Deciding Models and Model Building </a:t>
            </a:r>
            <a:br>
              <a:rPr lang="en-IN" dirty="0"/>
            </a:br>
            <a:endParaRPr lang="en-IN" dirty="0"/>
          </a:p>
        </p:txBody>
      </p:sp>
      <p:sp>
        <p:nvSpPr>
          <p:cNvPr id="3" name="Content Placeholder 2"/>
          <p:cNvSpPr>
            <a:spLocks noGrp="1"/>
          </p:cNvSpPr>
          <p:nvPr>
            <p:ph idx="1"/>
          </p:nvPr>
        </p:nvSpPr>
        <p:spPr>
          <a:xfrm>
            <a:off x="766981" y="914494"/>
            <a:ext cx="8596668" cy="3880773"/>
          </a:xfrm>
        </p:spPr>
        <p:txBody>
          <a:bodyPr/>
          <a:lstStyle/>
          <a:p>
            <a:pPr lvl="0"/>
            <a:r>
              <a:rPr lang="en-IN" dirty="0" smtClean="0"/>
              <a:t>Model 1 with Conv2D Layers</a:t>
            </a:r>
            <a:endParaRPr lang="en-IN" dirty="0"/>
          </a:p>
          <a:p>
            <a:endParaRPr lang="en-IN" dirty="0"/>
          </a:p>
        </p:txBody>
      </p:sp>
      <p:pic>
        <p:nvPicPr>
          <p:cNvPr id="4" name="Picture 3"/>
          <p:cNvPicPr>
            <a:picLocks noChangeAspect="1"/>
          </p:cNvPicPr>
          <p:nvPr/>
        </p:nvPicPr>
        <p:blipFill>
          <a:blip r:embed="rId2"/>
          <a:stretch>
            <a:fillRect/>
          </a:stretch>
        </p:blipFill>
        <p:spPr>
          <a:xfrm>
            <a:off x="766981" y="1333447"/>
            <a:ext cx="8654863" cy="5524553"/>
          </a:xfrm>
          <a:prstGeom prst="rect">
            <a:avLst/>
          </a:prstGeom>
        </p:spPr>
      </p:pic>
      <p:sp>
        <p:nvSpPr>
          <p:cNvPr id="6" name="Rectangle 5"/>
          <p:cNvSpPr/>
          <p:nvPr/>
        </p:nvSpPr>
        <p:spPr>
          <a:xfrm>
            <a:off x="6389063" y="4529069"/>
            <a:ext cx="3542116" cy="86191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r>
              <a:rPr lang="en-IN" dirty="0" smtClean="0"/>
              <a:t>Training accuracy    : 97.34%</a:t>
            </a:r>
          </a:p>
          <a:p>
            <a:r>
              <a:rPr lang="en-IN" dirty="0" smtClean="0"/>
              <a:t>Validation accuracy : 97.55%</a:t>
            </a:r>
          </a:p>
          <a:p>
            <a:endParaRPr lang="en-IN" dirty="0"/>
          </a:p>
        </p:txBody>
      </p:sp>
    </p:spTree>
    <p:extLst>
      <p:ext uri="{BB962C8B-B14F-4D97-AF65-F5344CB8AC3E}">
        <p14:creationId xmlns:p14="http://schemas.microsoft.com/office/powerpoint/2010/main" val="2558920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8471"/>
            <a:ext cx="8596668" cy="756023"/>
          </a:xfrm>
        </p:spPr>
        <p:txBody>
          <a:bodyPr>
            <a:normAutofit fontScale="90000"/>
          </a:bodyPr>
          <a:lstStyle/>
          <a:p>
            <a:r>
              <a:rPr lang="en-IN" dirty="0"/>
              <a:t>Deciding Models and Model Building </a:t>
            </a:r>
            <a:br>
              <a:rPr lang="en-IN" dirty="0"/>
            </a:br>
            <a:endParaRPr lang="en-IN" dirty="0"/>
          </a:p>
        </p:txBody>
      </p:sp>
      <p:sp>
        <p:nvSpPr>
          <p:cNvPr id="3" name="Content Placeholder 2"/>
          <p:cNvSpPr>
            <a:spLocks noGrp="1"/>
          </p:cNvSpPr>
          <p:nvPr>
            <p:ph idx="1"/>
          </p:nvPr>
        </p:nvSpPr>
        <p:spPr>
          <a:xfrm>
            <a:off x="677334" y="788988"/>
            <a:ext cx="8596668" cy="3880773"/>
          </a:xfrm>
        </p:spPr>
        <p:txBody>
          <a:bodyPr/>
          <a:lstStyle/>
          <a:p>
            <a:pPr lvl="0"/>
            <a:r>
              <a:rPr lang="en-IN" dirty="0" smtClean="0"/>
              <a:t>Model 2 with SeperableConv2D Layers</a:t>
            </a:r>
            <a:endParaRPr lang="en-IN" dirty="0"/>
          </a:p>
          <a:p>
            <a:endParaRPr lang="en-IN" dirty="0"/>
          </a:p>
        </p:txBody>
      </p:sp>
      <p:pic>
        <p:nvPicPr>
          <p:cNvPr id="5" name="Picture 4"/>
          <p:cNvPicPr>
            <a:picLocks noChangeAspect="1"/>
          </p:cNvPicPr>
          <p:nvPr/>
        </p:nvPicPr>
        <p:blipFill>
          <a:blip r:embed="rId2"/>
          <a:stretch>
            <a:fillRect/>
          </a:stretch>
        </p:blipFill>
        <p:spPr>
          <a:xfrm>
            <a:off x="853328" y="1234690"/>
            <a:ext cx="7815543" cy="5324953"/>
          </a:xfrm>
          <a:prstGeom prst="rect">
            <a:avLst/>
          </a:prstGeom>
        </p:spPr>
      </p:pic>
      <p:sp>
        <p:nvSpPr>
          <p:cNvPr id="6" name="Rectangle 5"/>
          <p:cNvSpPr/>
          <p:nvPr/>
        </p:nvSpPr>
        <p:spPr>
          <a:xfrm>
            <a:off x="6389063" y="4529069"/>
            <a:ext cx="3732947" cy="86191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r>
              <a:rPr lang="en-IN" dirty="0" smtClean="0"/>
              <a:t>Training accuracy    : 97.33%</a:t>
            </a:r>
          </a:p>
          <a:p>
            <a:r>
              <a:rPr lang="en-IN" dirty="0" smtClean="0"/>
              <a:t>Validation </a:t>
            </a:r>
            <a:r>
              <a:rPr lang="en-IN" dirty="0"/>
              <a:t>accuracy : </a:t>
            </a:r>
            <a:r>
              <a:rPr lang="en-IN" dirty="0" smtClean="0"/>
              <a:t>97.37%</a:t>
            </a:r>
          </a:p>
          <a:p>
            <a:endParaRPr lang="en-IN" dirty="0"/>
          </a:p>
        </p:txBody>
      </p:sp>
    </p:spTree>
    <p:extLst>
      <p:ext uri="{BB962C8B-B14F-4D97-AF65-F5344CB8AC3E}">
        <p14:creationId xmlns:p14="http://schemas.microsoft.com/office/powerpoint/2010/main" val="13566046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8471"/>
            <a:ext cx="8596668" cy="756023"/>
          </a:xfrm>
        </p:spPr>
        <p:txBody>
          <a:bodyPr>
            <a:normAutofit fontScale="90000"/>
          </a:bodyPr>
          <a:lstStyle/>
          <a:p>
            <a:r>
              <a:rPr lang="en-IN" dirty="0"/>
              <a:t>Deciding Models and Model Building </a:t>
            </a:r>
            <a:br>
              <a:rPr lang="en-IN" dirty="0"/>
            </a:br>
            <a:endParaRPr lang="en-IN" dirty="0"/>
          </a:p>
        </p:txBody>
      </p:sp>
      <p:sp>
        <p:nvSpPr>
          <p:cNvPr id="3" name="Content Placeholder 2"/>
          <p:cNvSpPr>
            <a:spLocks noGrp="1"/>
          </p:cNvSpPr>
          <p:nvPr>
            <p:ph idx="1"/>
          </p:nvPr>
        </p:nvSpPr>
        <p:spPr>
          <a:xfrm>
            <a:off x="677334" y="788988"/>
            <a:ext cx="8596668" cy="3880773"/>
          </a:xfrm>
        </p:spPr>
        <p:txBody>
          <a:bodyPr/>
          <a:lstStyle/>
          <a:p>
            <a:pPr lvl="0"/>
            <a:r>
              <a:rPr lang="en-IN" dirty="0" smtClean="0"/>
              <a:t>Model 3 with SeperableConv2D blocks with greater depth</a:t>
            </a:r>
            <a:endParaRPr lang="en-IN" dirty="0"/>
          </a:p>
          <a:p>
            <a:r>
              <a:rPr lang="en-IN" dirty="0" smtClean="0"/>
              <a:t>depth</a:t>
            </a:r>
            <a:endParaRPr lang="en-IN" dirty="0"/>
          </a:p>
        </p:txBody>
      </p:sp>
      <p:pic>
        <p:nvPicPr>
          <p:cNvPr id="4" name="Picture 3"/>
          <p:cNvPicPr>
            <a:picLocks noChangeAspect="1"/>
          </p:cNvPicPr>
          <p:nvPr/>
        </p:nvPicPr>
        <p:blipFill>
          <a:blip r:embed="rId2"/>
          <a:stretch>
            <a:fillRect/>
          </a:stretch>
        </p:blipFill>
        <p:spPr>
          <a:xfrm>
            <a:off x="740087" y="1145350"/>
            <a:ext cx="4972331" cy="5950494"/>
          </a:xfrm>
          <a:prstGeom prst="rect">
            <a:avLst/>
          </a:prstGeom>
        </p:spPr>
      </p:pic>
      <p:sp>
        <p:nvSpPr>
          <p:cNvPr id="5" name="Rectangle 4"/>
          <p:cNvSpPr/>
          <p:nvPr/>
        </p:nvSpPr>
        <p:spPr>
          <a:xfrm>
            <a:off x="6389063" y="4529069"/>
            <a:ext cx="3203172" cy="86191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r>
              <a:rPr lang="en-IN" dirty="0" smtClean="0"/>
              <a:t>Training accuracy    : 96.21%</a:t>
            </a:r>
          </a:p>
          <a:p>
            <a:r>
              <a:rPr lang="en-IN" dirty="0" smtClean="0"/>
              <a:t>Validation accuracy : 96.01%</a:t>
            </a:r>
          </a:p>
          <a:p>
            <a:endParaRPr lang="en-IN" dirty="0"/>
          </a:p>
        </p:txBody>
      </p:sp>
    </p:spTree>
    <p:extLst>
      <p:ext uri="{BB962C8B-B14F-4D97-AF65-F5344CB8AC3E}">
        <p14:creationId xmlns:p14="http://schemas.microsoft.com/office/powerpoint/2010/main" val="23611118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8471"/>
            <a:ext cx="8596668" cy="756023"/>
          </a:xfrm>
        </p:spPr>
        <p:txBody>
          <a:bodyPr>
            <a:normAutofit fontScale="90000"/>
          </a:bodyPr>
          <a:lstStyle/>
          <a:p>
            <a:r>
              <a:rPr lang="en-IN" dirty="0"/>
              <a:t>Deciding Models and Model Building </a:t>
            </a:r>
            <a:br>
              <a:rPr lang="en-IN" dirty="0"/>
            </a:br>
            <a:endParaRPr lang="en-IN" dirty="0"/>
          </a:p>
        </p:txBody>
      </p:sp>
      <p:sp>
        <p:nvSpPr>
          <p:cNvPr id="3" name="Content Placeholder 2"/>
          <p:cNvSpPr>
            <a:spLocks noGrp="1"/>
          </p:cNvSpPr>
          <p:nvPr>
            <p:ph idx="1"/>
          </p:nvPr>
        </p:nvSpPr>
        <p:spPr>
          <a:xfrm>
            <a:off x="677334" y="788988"/>
            <a:ext cx="8596668" cy="3880773"/>
          </a:xfrm>
        </p:spPr>
        <p:txBody>
          <a:bodyPr/>
          <a:lstStyle/>
          <a:p>
            <a:r>
              <a:rPr lang="en-IN" dirty="0" smtClean="0"/>
              <a:t>Model 4 with </a:t>
            </a:r>
            <a:r>
              <a:rPr lang="en-IN" dirty="0" err="1" smtClean="0"/>
              <a:t>ResNet</a:t>
            </a:r>
            <a:r>
              <a:rPr lang="en-IN" dirty="0" smtClean="0"/>
              <a:t> blocks</a:t>
            </a:r>
            <a:endParaRPr lang="en-IN" dirty="0"/>
          </a:p>
          <a:p>
            <a:pPr lvl="0"/>
            <a:endParaRPr lang="en-IN" dirty="0"/>
          </a:p>
          <a:p>
            <a:endParaRPr lang="en-IN" dirty="0"/>
          </a:p>
        </p:txBody>
      </p:sp>
      <p:pic>
        <p:nvPicPr>
          <p:cNvPr id="5" name="Picture 4"/>
          <p:cNvPicPr>
            <a:picLocks noChangeAspect="1"/>
          </p:cNvPicPr>
          <p:nvPr/>
        </p:nvPicPr>
        <p:blipFill>
          <a:blip r:embed="rId2"/>
          <a:stretch>
            <a:fillRect/>
          </a:stretch>
        </p:blipFill>
        <p:spPr>
          <a:xfrm>
            <a:off x="1093693" y="1160560"/>
            <a:ext cx="4840942" cy="1620787"/>
          </a:xfrm>
          <a:prstGeom prst="rect">
            <a:avLst/>
          </a:prstGeom>
        </p:spPr>
      </p:pic>
      <p:pic>
        <p:nvPicPr>
          <p:cNvPr id="6" name="Picture 5"/>
          <p:cNvPicPr>
            <a:picLocks noChangeAspect="1"/>
          </p:cNvPicPr>
          <p:nvPr/>
        </p:nvPicPr>
        <p:blipFill>
          <a:blip r:embed="rId3"/>
          <a:stretch>
            <a:fillRect/>
          </a:stretch>
        </p:blipFill>
        <p:spPr>
          <a:xfrm>
            <a:off x="1093693" y="2925295"/>
            <a:ext cx="5299282" cy="3932705"/>
          </a:xfrm>
          <a:prstGeom prst="rect">
            <a:avLst/>
          </a:prstGeom>
        </p:spPr>
      </p:pic>
      <p:sp>
        <p:nvSpPr>
          <p:cNvPr id="7" name="Rectangle 6"/>
          <p:cNvSpPr/>
          <p:nvPr/>
        </p:nvSpPr>
        <p:spPr>
          <a:xfrm>
            <a:off x="6389063" y="4529069"/>
            <a:ext cx="3526214" cy="86191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r>
              <a:rPr lang="en-IN" dirty="0" smtClean="0"/>
              <a:t>Training accuracy    : 96.57%</a:t>
            </a:r>
          </a:p>
          <a:p>
            <a:r>
              <a:rPr lang="en-IN" dirty="0" smtClean="0"/>
              <a:t>Validation accuracy : 95.48%</a:t>
            </a:r>
          </a:p>
          <a:p>
            <a:endParaRPr lang="en-IN" dirty="0"/>
          </a:p>
        </p:txBody>
      </p:sp>
    </p:spTree>
    <p:extLst>
      <p:ext uri="{BB962C8B-B14F-4D97-AF65-F5344CB8AC3E}">
        <p14:creationId xmlns:p14="http://schemas.microsoft.com/office/powerpoint/2010/main" val="1876853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BCE + IOU as Loss</a:t>
            </a:r>
            <a:br>
              <a:rPr lang="en-IN" dirty="0" smtClean="0"/>
            </a:br>
            <a:r>
              <a:rPr lang="en-IN" dirty="0" smtClean="0"/>
              <a:t>Mean IOU as Metric</a:t>
            </a:r>
            <a:endParaRPr lang="en-IN" dirty="0"/>
          </a:p>
        </p:txBody>
      </p:sp>
      <p:pic>
        <p:nvPicPr>
          <p:cNvPr id="6" name="Content Placeholder 5"/>
          <p:cNvPicPr>
            <a:picLocks noGrp="1" noChangeAspect="1"/>
          </p:cNvPicPr>
          <p:nvPr>
            <p:ph idx="1"/>
          </p:nvPr>
        </p:nvPicPr>
        <p:blipFill>
          <a:blip r:embed="rId2"/>
          <a:stretch>
            <a:fillRect/>
          </a:stretch>
        </p:blipFill>
        <p:spPr>
          <a:xfrm>
            <a:off x="984859" y="1990167"/>
            <a:ext cx="7982319" cy="4383554"/>
          </a:xfrm>
          <a:prstGeom prst="rect">
            <a:avLst/>
          </a:prstGeom>
        </p:spPr>
      </p:pic>
    </p:spTree>
    <p:extLst>
      <p:ext uri="{BB962C8B-B14F-4D97-AF65-F5344CB8AC3E}">
        <p14:creationId xmlns:p14="http://schemas.microsoft.com/office/powerpoint/2010/main" val="997614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9150478" cy="1320800"/>
          </a:xfrm>
        </p:spPr>
        <p:txBody>
          <a:bodyPr>
            <a:normAutofit/>
          </a:bodyPr>
          <a:lstStyle/>
          <a:p>
            <a:r>
              <a:rPr lang="en-IN" sz="2800" dirty="0" smtClean="0"/>
              <a:t>Pneumonia and Diagnosis </a:t>
            </a:r>
            <a:r>
              <a:rPr lang="en-IN" sz="2800" dirty="0"/>
              <a:t/>
            </a:r>
            <a:br>
              <a:rPr lang="en-IN" sz="2800" dirty="0"/>
            </a:br>
            <a:endParaRPr lang="en-IN" sz="2800" dirty="0"/>
          </a:p>
        </p:txBody>
      </p:sp>
      <p:sp>
        <p:nvSpPr>
          <p:cNvPr id="3" name="Content Placeholder 2"/>
          <p:cNvSpPr>
            <a:spLocks noGrp="1"/>
          </p:cNvSpPr>
          <p:nvPr>
            <p:ph idx="1"/>
          </p:nvPr>
        </p:nvSpPr>
        <p:spPr>
          <a:xfrm>
            <a:off x="756847" y="1683511"/>
            <a:ext cx="8596668" cy="3880773"/>
          </a:xfrm>
        </p:spPr>
        <p:txBody>
          <a:bodyPr>
            <a:normAutofit/>
          </a:bodyPr>
          <a:lstStyle/>
          <a:p>
            <a:r>
              <a:rPr lang="en-IN" dirty="0" smtClean="0"/>
              <a:t>Pneumonia </a:t>
            </a:r>
            <a:r>
              <a:rPr lang="en-IN" dirty="0"/>
              <a:t>is an infection of </a:t>
            </a:r>
            <a:r>
              <a:rPr lang="en-IN" dirty="0" smtClean="0"/>
              <a:t>the lungs caused </a:t>
            </a:r>
            <a:r>
              <a:rPr lang="en-IN" dirty="0"/>
              <a:t>by bacteria, viruses and fungi. Pneumonia causes inflammation in the air sacs of one or both lungs which fill with fluid or pus, making it difficult to breathe and may result in fatality</a:t>
            </a:r>
            <a:r>
              <a:rPr lang="en-IN" dirty="0" smtClean="0"/>
              <a:t>.</a:t>
            </a:r>
          </a:p>
          <a:p>
            <a:endParaRPr lang="en-IN" dirty="0"/>
          </a:p>
          <a:p>
            <a:r>
              <a:rPr lang="en-IN" dirty="0"/>
              <a:t>World Health Organization (WHO) estimates, approximately 150 million lung infections and 4 million deaths can be attributed annually to Pneumonia. Small children and seniors are more susceptible to this infection. </a:t>
            </a:r>
            <a:r>
              <a:rPr lang="en-IN" dirty="0" smtClean="0"/>
              <a:t>Fast</a:t>
            </a:r>
            <a:r>
              <a:rPr lang="en-IN" dirty="0"/>
              <a:t>, timely and accurate diagnosis is of utmost importance. </a:t>
            </a:r>
            <a:endParaRPr lang="en-IN" dirty="0" smtClean="0"/>
          </a:p>
          <a:p>
            <a:endParaRPr lang="en-IN" dirty="0"/>
          </a:p>
          <a:p>
            <a:r>
              <a:rPr lang="en-IN" dirty="0" smtClean="0"/>
              <a:t>Chest </a:t>
            </a:r>
            <a:r>
              <a:rPr lang="en-IN" dirty="0"/>
              <a:t>X-Ray (CXR) analysis is the first step in the diagnosis of Pneumonia. </a:t>
            </a:r>
          </a:p>
          <a:p>
            <a:endParaRPr lang="en-IN" dirty="0"/>
          </a:p>
          <a:p>
            <a:endParaRPr lang="en-IN" dirty="0"/>
          </a:p>
        </p:txBody>
      </p:sp>
    </p:spTree>
    <p:extLst>
      <p:ext uri="{BB962C8B-B14F-4D97-AF65-F5344CB8AC3E}">
        <p14:creationId xmlns:p14="http://schemas.microsoft.com/office/powerpoint/2010/main" val="1206492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677863" y="1452282"/>
            <a:ext cx="8932302" cy="4751294"/>
          </a:xfrm>
          <a:prstGeom prst="rect">
            <a:avLst/>
          </a:prstGeom>
        </p:spPr>
      </p:pic>
      <p:sp>
        <p:nvSpPr>
          <p:cNvPr id="4" name="Title 1"/>
          <p:cNvSpPr txBox="1">
            <a:spLocks/>
          </p:cNvSpPr>
          <p:nvPr/>
        </p:nvSpPr>
        <p:spPr>
          <a:xfrm>
            <a:off x="615048" y="658634"/>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Model Training</a:t>
            </a:r>
            <a:endParaRPr lang="en-IN" dirty="0"/>
          </a:p>
        </p:txBody>
      </p:sp>
    </p:spTree>
    <p:extLst>
      <p:ext uri="{BB962C8B-B14F-4D97-AF65-F5344CB8AC3E}">
        <p14:creationId xmlns:p14="http://schemas.microsoft.com/office/powerpoint/2010/main" val="445333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Classification Model</a:t>
            </a:r>
            <a:endParaRPr lang="en-IN" dirty="0"/>
          </a:p>
        </p:txBody>
      </p:sp>
      <p:pic>
        <p:nvPicPr>
          <p:cNvPr id="4" name="Content Placeholder 3"/>
          <p:cNvPicPr>
            <a:picLocks noGrp="1" noChangeAspect="1"/>
          </p:cNvPicPr>
          <p:nvPr>
            <p:ph idx="1"/>
          </p:nvPr>
        </p:nvPicPr>
        <p:blipFill>
          <a:blip r:embed="rId2"/>
          <a:stretch>
            <a:fillRect/>
          </a:stretch>
        </p:blipFill>
        <p:spPr>
          <a:xfrm>
            <a:off x="429563" y="1855695"/>
            <a:ext cx="9308151" cy="3827929"/>
          </a:xfrm>
          <a:prstGeom prst="rect">
            <a:avLst/>
          </a:prstGeom>
        </p:spPr>
      </p:pic>
    </p:spTree>
    <p:extLst>
      <p:ext uri="{BB962C8B-B14F-4D97-AF65-F5344CB8AC3E}">
        <p14:creationId xmlns:p14="http://schemas.microsoft.com/office/powerpoint/2010/main" val="34007913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Classification Model</a:t>
            </a:r>
            <a:endParaRPr lang="en-IN" dirty="0"/>
          </a:p>
        </p:txBody>
      </p:sp>
      <p:pic>
        <p:nvPicPr>
          <p:cNvPr id="6" name="Picture 5"/>
          <p:cNvPicPr>
            <a:picLocks noChangeAspect="1"/>
          </p:cNvPicPr>
          <p:nvPr/>
        </p:nvPicPr>
        <p:blipFill>
          <a:blip r:embed="rId2"/>
          <a:stretch>
            <a:fillRect/>
          </a:stretch>
        </p:blipFill>
        <p:spPr>
          <a:xfrm>
            <a:off x="820769" y="1269999"/>
            <a:ext cx="6575113" cy="5129675"/>
          </a:xfrm>
          <a:prstGeom prst="rect">
            <a:avLst/>
          </a:prstGeom>
        </p:spPr>
      </p:pic>
    </p:spTree>
    <p:extLst>
      <p:ext uri="{BB962C8B-B14F-4D97-AF65-F5344CB8AC3E}">
        <p14:creationId xmlns:p14="http://schemas.microsoft.com/office/powerpoint/2010/main" val="14373679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Classification Model</a:t>
            </a:r>
            <a:endParaRPr lang="en-IN" dirty="0"/>
          </a:p>
        </p:txBody>
      </p:sp>
      <p:pic>
        <p:nvPicPr>
          <p:cNvPr id="3" name="Picture 2"/>
          <p:cNvPicPr>
            <a:picLocks noChangeAspect="1"/>
          </p:cNvPicPr>
          <p:nvPr/>
        </p:nvPicPr>
        <p:blipFill>
          <a:blip r:embed="rId2"/>
          <a:stretch>
            <a:fillRect/>
          </a:stretch>
        </p:blipFill>
        <p:spPr>
          <a:xfrm>
            <a:off x="758357" y="1433792"/>
            <a:ext cx="8868651" cy="2609289"/>
          </a:xfrm>
          <a:prstGeom prst="rect">
            <a:avLst/>
          </a:prstGeom>
        </p:spPr>
      </p:pic>
      <p:sp>
        <p:nvSpPr>
          <p:cNvPr id="5" name="Rectangle 4"/>
          <p:cNvSpPr/>
          <p:nvPr/>
        </p:nvSpPr>
        <p:spPr>
          <a:xfrm>
            <a:off x="6389063" y="4529069"/>
            <a:ext cx="3526214" cy="86191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r>
              <a:rPr lang="en-IN" dirty="0" smtClean="0"/>
              <a:t>Training accuracy    : </a:t>
            </a:r>
            <a:r>
              <a:rPr lang="en-IN" dirty="0" smtClean="0"/>
              <a:t>81.97%</a:t>
            </a:r>
            <a:endParaRPr lang="en-IN" dirty="0" smtClean="0"/>
          </a:p>
          <a:p>
            <a:r>
              <a:rPr lang="en-IN" dirty="0" smtClean="0"/>
              <a:t>Validation accuracy : </a:t>
            </a:r>
            <a:r>
              <a:rPr lang="en-IN" dirty="0" smtClean="0"/>
              <a:t>80.69%</a:t>
            </a:r>
            <a:endParaRPr lang="en-IN" dirty="0" smtClean="0"/>
          </a:p>
          <a:p>
            <a:endParaRPr lang="en-IN" dirty="0"/>
          </a:p>
        </p:txBody>
      </p:sp>
    </p:spTree>
    <p:extLst>
      <p:ext uri="{BB962C8B-B14F-4D97-AF65-F5344CB8AC3E}">
        <p14:creationId xmlns:p14="http://schemas.microsoft.com/office/powerpoint/2010/main" val="32368849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73053013"/>
              </p:ext>
            </p:extLst>
          </p:nvPr>
        </p:nvGraphicFramePr>
        <p:xfrm>
          <a:off x="677863" y="1647825"/>
          <a:ext cx="8596312" cy="4119880"/>
        </p:xfrm>
        <a:graphic>
          <a:graphicData uri="http://schemas.openxmlformats.org/drawingml/2006/table">
            <a:tbl>
              <a:tblPr firstRow="1" bandRow="1">
                <a:tableStyleId>{5C22544A-7EE6-4342-B048-85BDC9FD1C3A}</a:tableStyleId>
              </a:tblPr>
              <a:tblGrid>
                <a:gridCol w="3154086"/>
                <a:gridCol w="1841854"/>
                <a:gridCol w="1800186"/>
                <a:gridCol w="1800186"/>
              </a:tblGrid>
              <a:tr h="370840">
                <a:tc>
                  <a:txBody>
                    <a:bodyPr/>
                    <a:lstStyle/>
                    <a:p>
                      <a:r>
                        <a:rPr lang="en-IN" dirty="0" smtClean="0"/>
                        <a:t>Model</a:t>
                      </a:r>
                      <a:endParaRPr lang="en-IN" dirty="0"/>
                    </a:p>
                  </a:txBody>
                  <a:tcPr/>
                </a:tc>
                <a:tc>
                  <a:txBody>
                    <a:bodyPr/>
                    <a:lstStyle/>
                    <a:p>
                      <a:pPr algn="ctr"/>
                      <a:r>
                        <a:rPr lang="en-IN" dirty="0" smtClean="0"/>
                        <a:t>Training accuracy</a:t>
                      </a:r>
                      <a:endParaRPr lang="en-IN" dirty="0"/>
                    </a:p>
                  </a:txBody>
                  <a:tcPr/>
                </a:tc>
                <a:tc>
                  <a:txBody>
                    <a:bodyPr/>
                    <a:lstStyle/>
                    <a:p>
                      <a:pPr algn="ctr"/>
                      <a:r>
                        <a:rPr lang="en-IN" dirty="0" smtClean="0"/>
                        <a:t>Validation</a:t>
                      </a:r>
                      <a:r>
                        <a:rPr lang="en-IN" baseline="0" dirty="0" smtClean="0"/>
                        <a:t> accuracy</a:t>
                      </a:r>
                      <a:endParaRPr lang="en-IN" dirty="0"/>
                    </a:p>
                  </a:txBody>
                  <a:tcPr/>
                </a:tc>
                <a:tc>
                  <a:txBody>
                    <a:bodyPr/>
                    <a:lstStyle/>
                    <a:p>
                      <a:pPr algn="ctr"/>
                      <a:r>
                        <a:rPr lang="en-IN" dirty="0" smtClean="0"/>
                        <a:t>AUC</a:t>
                      </a:r>
                      <a:endParaRPr lang="en-IN" dirty="0"/>
                    </a:p>
                  </a:txBody>
                  <a:tcPr/>
                </a:tc>
              </a:tr>
              <a:tr h="370840">
                <a:tc>
                  <a:txBody>
                    <a:bodyPr/>
                    <a:lstStyle/>
                    <a:p>
                      <a:r>
                        <a:rPr lang="en-IN" dirty="0" smtClean="0"/>
                        <a:t>Model 1: Conv2D Layers</a:t>
                      </a:r>
                    </a:p>
                    <a:p>
                      <a:endParaRPr lang="en-IN" dirty="0"/>
                    </a:p>
                  </a:txBody>
                  <a:tcPr/>
                </a:tc>
                <a:tc>
                  <a:txBody>
                    <a:bodyPr/>
                    <a:lstStyle/>
                    <a:p>
                      <a:pPr algn="ctr"/>
                      <a:r>
                        <a:rPr lang="en-IN" dirty="0" smtClean="0"/>
                        <a:t>97.34%</a:t>
                      </a:r>
                      <a:endParaRPr lang="en-IN" dirty="0"/>
                    </a:p>
                  </a:txBody>
                  <a:tcPr/>
                </a:tc>
                <a:tc>
                  <a:txBody>
                    <a:bodyPr/>
                    <a:lstStyle/>
                    <a:p>
                      <a:pPr algn="ctr"/>
                      <a:r>
                        <a:rPr lang="en-IN" dirty="0" smtClean="0"/>
                        <a:t>97.55%</a:t>
                      </a:r>
                      <a:endParaRPr lang="en-IN" dirty="0"/>
                    </a:p>
                  </a:txBody>
                  <a:tcPr/>
                </a:tc>
                <a:tc>
                  <a:txBody>
                    <a:bodyPr/>
                    <a:lstStyle/>
                    <a:p>
                      <a:pPr algn="ctr"/>
                      <a:r>
                        <a:rPr lang="en-IN" dirty="0" smtClean="0"/>
                        <a:t>82.92</a:t>
                      </a:r>
                      <a:endParaRPr lang="en-IN"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t>Model 2: SeperableConv2D Layers</a:t>
                      </a:r>
                    </a:p>
                    <a:p>
                      <a:pPr marL="0" marR="0" indent="0" algn="l" defTabSz="457200" rtl="0" eaLnBrk="1" fontAlgn="auto" latinLnBrk="0" hangingPunct="1">
                        <a:lnSpc>
                          <a:spcPct val="100000"/>
                        </a:lnSpc>
                        <a:spcBef>
                          <a:spcPts val="0"/>
                        </a:spcBef>
                        <a:spcAft>
                          <a:spcPts val="0"/>
                        </a:spcAft>
                        <a:buClrTx/>
                        <a:buSzTx/>
                        <a:buFontTx/>
                        <a:buNone/>
                        <a:tabLst/>
                        <a:defRPr/>
                      </a:pPr>
                      <a:endParaRPr lang="en-IN" dirty="0" smtClean="0"/>
                    </a:p>
                  </a:txBody>
                  <a:tcPr/>
                </a:tc>
                <a:tc>
                  <a:txBody>
                    <a:bodyPr/>
                    <a:lstStyle/>
                    <a:p>
                      <a:pPr algn="ctr"/>
                      <a:r>
                        <a:rPr lang="en-IN" dirty="0" smtClean="0"/>
                        <a:t>97.33%</a:t>
                      </a:r>
                      <a:endParaRPr lang="en-IN" dirty="0"/>
                    </a:p>
                  </a:txBody>
                  <a:tcPr/>
                </a:tc>
                <a:tc>
                  <a:txBody>
                    <a:bodyPr/>
                    <a:lstStyle/>
                    <a:p>
                      <a:pPr algn="ctr"/>
                      <a:r>
                        <a:rPr lang="en-IN" dirty="0" smtClean="0"/>
                        <a:t>97.37%</a:t>
                      </a:r>
                      <a:endParaRPr lang="en-IN" dirty="0"/>
                    </a:p>
                  </a:txBody>
                  <a:tcPr/>
                </a:tc>
                <a:tc>
                  <a:txBody>
                    <a:bodyPr/>
                    <a:lstStyle/>
                    <a:p>
                      <a:pPr algn="ctr"/>
                      <a:r>
                        <a:rPr lang="en-IN" dirty="0" smtClean="0"/>
                        <a:t>79.32</a:t>
                      </a:r>
                      <a:endParaRPr lang="en-IN" dirty="0"/>
                    </a:p>
                  </a:txBody>
                  <a:tcPr/>
                </a:tc>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smtClean="0"/>
                        <a:t>Model 3: SeperableConv2D blocks with greater depth</a:t>
                      </a:r>
                    </a:p>
                    <a:p>
                      <a:pPr marL="0" marR="0" indent="0" algn="l" defTabSz="457200" rtl="0" eaLnBrk="1" fontAlgn="auto" latinLnBrk="0" hangingPunct="1">
                        <a:lnSpc>
                          <a:spcPct val="100000"/>
                        </a:lnSpc>
                        <a:spcBef>
                          <a:spcPts val="0"/>
                        </a:spcBef>
                        <a:spcAft>
                          <a:spcPts val="0"/>
                        </a:spcAft>
                        <a:buClrTx/>
                        <a:buSzTx/>
                        <a:buFontTx/>
                        <a:buNone/>
                        <a:tabLst/>
                        <a:defRPr/>
                      </a:pPr>
                      <a:endParaRPr lang="en-IN" dirty="0" smtClean="0"/>
                    </a:p>
                  </a:txBody>
                  <a:tcPr/>
                </a:tc>
                <a:tc>
                  <a:txBody>
                    <a:bodyPr/>
                    <a:lstStyle/>
                    <a:p>
                      <a:pPr algn="ctr"/>
                      <a:r>
                        <a:rPr lang="en-IN" dirty="0" smtClean="0"/>
                        <a:t>96.21%</a:t>
                      </a:r>
                      <a:endParaRPr lang="en-IN" dirty="0"/>
                    </a:p>
                  </a:txBody>
                  <a:tcPr/>
                </a:tc>
                <a:tc>
                  <a:txBody>
                    <a:bodyPr/>
                    <a:lstStyle/>
                    <a:p>
                      <a:pPr algn="ctr"/>
                      <a:r>
                        <a:rPr lang="en-IN" dirty="0" smtClean="0"/>
                        <a:t>96.01%</a:t>
                      </a:r>
                      <a:endParaRPr lang="en-IN" dirty="0"/>
                    </a:p>
                  </a:txBody>
                  <a:tcPr/>
                </a:tc>
                <a:tc>
                  <a:txBody>
                    <a:bodyPr/>
                    <a:lstStyle/>
                    <a:p>
                      <a:pPr algn="ctr"/>
                      <a:r>
                        <a:rPr lang="en-IN" dirty="0" smtClean="0"/>
                        <a:t>85.62</a:t>
                      </a:r>
                      <a:endParaRPr lang="en-IN" dirty="0"/>
                    </a:p>
                  </a:txBody>
                  <a:tcPr/>
                </a:tc>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smtClean="0"/>
                        <a:t>Model 4: </a:t>
                      </a:r>
                      <a:r>
                        <a:rPr lang="en-IN" dirty="0" err="1" smtClean="0"/>
                        <a:t>ResNet</a:t>
                      </a:r>
                      <a:r>
                        <a:rPr lang="en-IN" dirty="0" smtClean="0"/>
                        <a:t> blocks</a:t>
                      </a:r>
                    </a:p>
                    <a:p>
                      <a:endParaRPr lang="en-IN" dirty="0"/>
                    </a:p>
                  </a:txBody>
                  <a:tcPr/>
                </a:tc>
                <a:tc>
                  <a:txBody>
                    <a:bodyPr/>
                    <a:lstStyle/>
                    <a:p>
                      <a:pPr algn="ctr"/>
                      <a:r>
                        <a:rPr lang="en-IN" dirty="0" smtClean="0"/>
                        <a:t>96.57%</a:t>
                      </a:r>
                      <a:endParaRPr lang="en-IN" dirty="0"/>
                    </a:p>
                  </a:txBody>
                  <a:tcPr/>
                </a:tc>
                <a:tc>
                  <a:txBody>
                    <a:bodyPr/>
                    <a:lstStyle/>
                    <a:p>
                      <a:pPr algn="ctr"/>
                      <a:r>
                        <a:rPr lang="en-IN" dirty="0" smtClean="0"/>
                        <a:t>95.48%</a:t>
                      </a:r>
                    </a:p>
                  </a:txBody>
                  <a:tcPr/>
                </a:tc>
                <a:tc>
                  <a:txBody>
                    <a:bodyPr/>
                    <a:lstStyle/>
                    <a:p>
                      <a:pPr algn="ctr"/>
                      <a:r>
                        <a:rPr lang="en-IN" dirty="0" smtClean="0"/>
                        <a:t>81.90</a:t>
                      </a:r>
                      <a:endParaRPr lang="en-IN" dirty="0" smtClean="0"/>
                    </a:p>
                  </a:txBody>
                  <a:tcPr/>
                </a:tc>
              </a:tr>
              <a:tr h="370840">
                <a:tc>
                  <a:txBody>
                    <a:bodyPr/>
                    <a:lstStyle/>
                    <a:p>
                      <a:r>
                        <a:rPr lang="en-IN" dirty="0" smtClean="0"/>
                        <a:t>Classification Model</a:t>
                      </a:r>
                      <a:endParaRPr lang="en-IN" dirty="0"/>
                    </a:p>
                  </a:txBody>
                  <a:tcPr/>
                </a:tc>
                <a:tc>
                  <a:txBody>
                    <a:bodyPr/>
                    <a:lstStyle/>
                    <a:p>
                      <a:pPr algn="ctr"/>
                      <a:r>
                        <a:rPr lang="en-IN" dirty="0" smtClean="0"/>
                        <a:t>81.97%</a:t>
                      </a:r>
                      <a:endParaRPr lang="en-IN" dirty="0"/>
                    </a:p>
                  </a:txBody>
                  <a:tcPr/>
                </a:tc>
                <a:tc>
                  <a:txBody>
                    <a:bodyPr/>
                    <a:lstStyle/>
                    <a:p>
                      <a:pPr algn="ctr"/>
                      <a:r>
                        <a:rPr lang="en-IN" dirty="0" smtClean="0"/>
                        <a:t>80.69%</a:t>
                      </a:r>
                      <a:endParaRPr lang="en-IN" dirty="0" smtClean="0"/>
                    </a:p>
                  </a:txBody>
                  <a:tcPr/>
                </a:tc>
                <a:tc>
                  <a:txBody>
                    <a:bodyPr/>
                    <a:lstStyle/>
                    <a:p>
                      <a:pPr algn="ctr"/>
                      <a:r>
                        <a:rPr lang="en-IN" dirty="0" smtClean="0"/>
                        <a:t>-</a:t>
                      </a:r>
                      <a:endParaRPr lang="en-IN" dirty="0" smtClean="0"/>
                    </a:p>
                  </a:txBody>
                  <a:tcPr/>
                </a:tc>
              </a:tr>
            </a:tbl>
          </a:graphicData>
        </a:graphic>
      </p:graphicFrame>
      <p:sp>
        <p:nvSpPr>
          <p:cNvPr id="6" name="Title 1"/>
          <p:cNvSpPr txBox="1">
            <a:spLocks/>
          </p:cNvSpPr>
          <p:nvPr/>
        </p:nvSpPr>
        <p:spPr>
          <a:xfrm>
            <a:off x="567341" y="706341"/>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Model Comparison</a:t>
            </a:r>
            <a:endParaRPr lang="en-IN" dirty="0"/>
          </a:p>
        </p:txBody>
      </p:sp>
    </p:spTree>
    <p:extLst>
      <p:ext uri="{BB962C8B-B14F-4D97-AF65-F5344CB8AC3E}">
        <p14:creationId xmlns:p14="http://schemas.microsoft.com/office/powerpoint/2010/main" val="6998912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67341" y="706341"/>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Model Comparison</a:t>
            </a:r>
            <a:endParaRPr lang="en-IN" dirty="0"/>
          </a:p>
        </p:txBody>
      </p:sp>
      <p:pic>
        <p:nvPicPr>
          <p:cNvPr id="3" name="Picture 2"/>
          <p:cNvPicPr>
            <a:picLocks noChangeAspect="1"/>
          </p:cNvPicPr>
          <p:nvPr/>
        </p:nvPicPr>
        <p:blipFill>
          <a:blip r:embed="rId2"/>
          <a:stretch>
            <a:fillRect/>
          </a:stretch>
        </p:blipFill>
        <p:spPr>
          <a:xfrm>
            <a:off x="567341" y="1347107"/>
            <a:ext cx="9782420" cy="4659246"/>
          </a:xfrm>
          <a:prstGeom prst="rect">
            <a:avLst/>
          </a:prstGeom>
        </p:spPr>
      </p:pic>
    </p:spTree>
    <p:extLst>
      <p:ext uri="{BB962C8B-B14F-4D97-AF65-F5344CB8AC3E}">
        <p14:creationId xmlns:p14="http://schemas.microsoft.com/office/powerpoint/2010/main" val="3139552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 by Step Approach</a:t>
            </a:r>
            <a:endParaRPr lang="en-IN" dirty="0"/>
          </a:p>
        </p:txBody>
      </p:sp>
      <p:sp>
        <p:nvSpPr>
          <p:cNvPr id="3" name="Content Placeholder 2"/>
          <p:cNvSpPr>
            <a:spLocks noGrp="1"/>
          </p:cNvSpPr>
          <p:nvPr>
            <p:ph idx="1"/>
          </p:nvPr>
        </p:nvSpPr>
        <p:spPr/>
        <p:txBody>
          <a:bodyPr>
            <a:normAutofit lnSpcReduction="10000"/>
          </a:bodyPr>
          <a:lstStyle/>
          <a:p>
            <a:r>
              <a:rPr lang="en-IN" dirty="0" smtClean="0"/>
              <a:t>Pre-processing by splitting training data into batches of size 32</a:t>
            </a:r>
          </a:p>
          <a:p>
            <a:r>
              <a:rPr lang="en-IN" dirty="0" smtClean="0"/>
              <a:t>Created a basic model with only Conv2D layers</a:t>
            </a:r>
          </a:p>
          <a:p>
            <a:r>
              <a:rPr lang="en-IN" dirty="0" smtClean="0"/>
              <a:t>To reduce the training parameters, created model with SeparableConv2D</a:t>
            </a:r>
          </a:p>
          <a:p>
            <a:r>
              <a:rPr lang="en-IN" dirty="0" smtClean="0"/>
              <a:t>Built 4 models for predicting bounding boxes and evaluated based on Accuracy metric</a:t>
            </a:r>
          </a:p>
          <a:p>
            <a:r>
              <a:rPr lang="en-IN" dirty="0" smtClean="0"/>
              <a:t>Built Classification model for predicting the presence of Pneumonia</a:t>
            </a:r>
          </a:p>
          <a:p>
            <a:r>
              <a:rPr lang="en-IN" dirty="0" smtClean="0"/>
              <a:t>Picked model 3, </a:t>
            </a:r>
            <a:r>
              <a:rPr lang="en-IN" dirty="0"/>
              <a:t>SeperableConv2D blocks with greater </a:t>
            </a:r>
            <a:r>
              <a:rPr lang="en-IN" dirty="0" smtClean="0"/>
              <a:t>depth, based on accuracy and loss.</a:t>
            </a:r>
          </a:p>
          <a:p>
            <a:r>
              <a:rPr lang="en-IN" dirty="0" smtClean="0"/>
              <a:t>Verified actual and predicted bounding boxes using 1 batch(32) of validation samples</a:t>
            </a:r>
          </a:p>
          <a:p>
            <a:r>
              <a:rPr lang="en-IN" dirty="0" smtClean="0"/>
              <a:t>Created submission file</a:t>
            </a:r>
          </a:p>
          <a:p>
            <a:endParaRPr lang="en-IN" dirty="0" smtClean="0"/>
          </a:p>
          <a:p>
            <a:endParaRPr lang="en-IN" dirty="0"/>
          </a:p>
        </p:txBody>
      </p:sp>
    </p:spTree>
    <p:extLst>
      <p:ext uri="{BB962C8B-B14F-4D97-AF65-F5344CB8AC3E}">
        <p14:creationId xmlns:p14="http://schemas.microsoft.com/office/powerpoint/2010/main" val="1778643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Evaluation</a:t>
            </a:r>
            <a:endParaRPr lang="en-IN" dirty="0"/>
          </a:p>
        </p:txBody>
      </p:sp>
      <p:sp>
        <p:nvSpPr>
          <p:cNvPr id="3" name="Content Placeholder 2"/>
          <p:cNvSpPr>
            <a:spLocks noGrp="1"/>
          </p:cNvSpPr>
          <p:nvPr>
            <p:ph idx="1"/>
          </p:nvPr>
        </p:nvSpPr>
        <p:spPr>
          <a:xfrm>
            <a:off x="677334" y="1270000"/>
            <a:ext cx="8596668" cy="3880773"/>
          </a:xfrm>
        </p:spPr>
        <p:txBody>
          <a:bodyPr>
            <a:normAutofit/>
          </a:bodyPr>
          <a:lstStyle/>
          <a:p>
            <a:r>
              <a:rPr lang="en-IN" dirty="0" smtClean="0"/>
              <a:t>Based </a:t>
            </a:r>
            <a:r>
              <a:rPr lang="en-IN" dirty="0"/>
              <a:t>on </a:t>
            </a:r>
            <a:r>
              <a:rPr lang="en-IN" dirty="0" smtClean="0"/>
              <a:t>AUC, A</a:t>
            </a:r>
            <a:r>
              <a:rPr lang="en-IN" dirty="0" smtClean="0"/>
              <a:t>ccuracy </a:t>
            </a:r>
            <a:r>
              <a:rPr lang="en-IN" dirty="0"/>
              <a:t>and </a:t>
            </a:r>
            <a:r>
              <a:rPr lang="en-IN" dirty="0"/>
              <a:t>L</a:t>
            </a:r>
            <a:r>
              <a:rPr lang="en-IN" dirty="0" smtClean="0"/>
              <a:t>oss</a:t>
            </a:r>
            <a:r>
              <a:rPr lang="en-IN" dirty="0" smtClean="0"/>
              <a:t>, selected model </a:t>
            </a:r>
            <a:r>
              <a:rPr lang="en-IN" dirty="0"/>
              <a:t>3, SeperableConv2D </a:t>
            </a:r>
            <a:r>
              <a:rPr lang="en-IN" dirty="0" smtClean="0"/>
              <a:t>blocks</a:t>
            </a:r>
            <a:endParaRPr lang="en-IN" dirty="0"/>
          </a:p>
          <a:p>
            <a:endParaRPr lang="en-IN" dirty="0" smtClean="0"/>
          </a:p>
          <a:p>
            <a:pPr lvl="1"/>
            <a:endParaRPr lang="en-IN" dirty="0" smtClean="0"/>
          </a:p>
          <a:p>
            <a:pPr lvl="1"/>
            <a:endParaRPr lang="en-IN" dirty="0" smtClean="0"/>
          </a:p>
          <a:p>
            <a:pPr lvl="1"/>
            <a:endParaRPr lang="en-IN" dirty="0" smtClean="0"/>
          </a:p>
          <a:p>
            <a:pPr lvl="1"/>
            <a:endParaRPr lang="en-IN" dirty="0"/>
          </a:p>
        </p:txBody>
      </p:sp>
      <p:pic>
        <p:nvPicPr>
          <p:cNvPr id="4" name="Picture 3"/>
          <p:cNvPicPr>
            <a:picLocks noChangeAspect="1"/>
          </p:cNvPicPr>
          <p:nvPr/>
        </p:nvPicPr>
        <p:blipFill>
          <a:blip r:embed="rId2"/>
          <a:stretch>
            <a:fillRect/>
          </a:stretch>
        </p:blipFill>
        <p:spPr>
          <a:xfrm>
            <a:off x="1134596" y="1553882"/>
            <a:ext cx="4729598" cy="5187301"/>
          </a:xfrm>
          <a:prstGeom prst="rect">
            <a:avLst/>
          </a:prstGeom>
        </p:spPr>
      </p:pic>
    </p:spTree>
    <p:extLst>
      <p:ext uri="{BB962C8B-B14F-4D97-AF65-F5344CB8AC3E}">
        <p14:creationId xmlns:p14="http://schemas.microsoft.com/office/powerpoint/2010/main" val="11879391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Evaluation</a:t>
            </a:r>
            <a:endParaRPr lang="en-IN" dirty="0"/>
          </a:p>
        </p:txBody>
      </p:sp>
      <p:sp>
        <p:nvSpPr>
          <p:cNvPr id="3" name="Content Placeholder 2"/>
          <p:cNvSpPr>
            <a:spLocks noGrp="1"/>
          </p:cNvSpPr>
          <p:nvPr>
            <p:ph idx="1"/>
          </p:nvPr>
        </p:nvSpPr>
        <p:spPr/>
        <p:txBody>
          <a:bodyPr>
            <a:normAutofit/>
          </a:bodyPr>
          <a:lstStyle/>
          <a:p>
            <a:r>
              <a:rPr lang="en-IN" dirty="0" smtClean="0"/>
              <a:t>Model </a:t>
            </a:r>
            <a:r>
              <a:rPr lang="en-IN" dirty="0" smtClean="0"/>
              <a:t>Structure for Model 3</a:t>
            </a:r>
          </a:p>
          <a:p>
            <a:pPr lvl="1"/>
            <a:r>
              <a:rPr lang="en-IN" dirty="0" smtClean="0"/>
              <a:t>5 SeparableConv2D blocks with </a:t>
            </a:r>
            <a:r>
              <a:rPr lang="en-IN" dirty="0" err="1" smtClean="0"/>
              <a:t>MaxPooling</a:t>
            </a:r>
            <a:r>
              <a:rPr lang="en-IN" dirty="0" smtClean="0"/>
              <a:t> and </a:t>
            </a:r>
            <a:r>
              <a:rPr lang="en-IN" dirty="0" err="1" smtClean="0"/>
              <a:t>BatchNormalization</a:t>
            </a:r>
            <a:r>
              <a:rPr lang="en-IN" dirty="0" smtClean="0"/>
              <a:t> layers</a:t>
            </a:r>
          </a:p>
          <a:p>
            <a:pPr lvl="1"/>
            <a:r>
              <a:rPr lang="en-IN" dirty="0" smtClean="0"/>
              <a:t>Conv2D Sigmoid Activation</a:t>
            </a:r>
          </a:p>
          <a:p>
            <a:pPr lvl="1"/>
            <a:r>
              <a:rPr lang="en-IN" dirty="0" smtClean="0"/>
              <a:t>32 </a:t>
            </a:r>
            <a:r>
              <a:rPr lang="en-IN" dirty="0" err="1" smtClean="0"/>
              <a:t>Upsampling</a:t>
            </a:r>
            <a:r>
              <a:rPr lang="en-IN" dirty="0" smtClean="0"/>
              <a:t> Layers</a:t>
            </a:r>
          </a:p>
          <a:p>
            <a:pPr lvl="1"/>
            <a:r>
              <a:rPr lang="en-IN" dirty="0" err="1" smtClean="0"/>
              <a:t>Optimzer</a:t>
            </a:r>
            <a:r>
              <a:rPr lang="en-IN" dirty="0" smtClean="0"/>
              <a:t> = Adam</a:t>
            </a:r>
          </a:p>
          <a:p>
            <a:pPr lvl="1"/>
            <a:r>
              <a:rPr lang="en-IN" dirty="0" smtClean="0"/>
              <a:t>Loss = </a:t>
            </a:r>
            <a:r>
              <a:rPr lang="en-IN" dirty="0" err="1" smtClean="0"/>
              <a:t>iou_bce_loss</a:t>
            </a:r>
            <a:endParaRPr lang="en-IN" dirty="0" smtClean="0"/>
          </a:p>
          <a:p>
            <a:pPr lvl="1"/>
            <a:r>
              <a:rPr lang="en-IN" dirty="0" smtClean="0"/>
              <a:t>Metrics = accuracy</a:t>
            </a:r>
          </a:p>
          <a:p>
            <a:pPr lvl="1"/>
            <a:r>
              <a:rPr lang="en-IN" dirty="0" smtClean="0"/>
              <a:t>Epochs = 8</a:t>
            </a:r>
          </a:p>
          <a:p>
            <a:pPr lvl="1"/>
            <a:endParaRPr lang="en-IN" dirty="0" smtClean="0"/>
          </a:p>
          <a:p>
            <a:pPr lvl="1"/>
            <a:endParaRPr lang="en-IN" dirty="0" smtClean="0"/>
          </a:p>
          <a:p>
            <a:pPr lvl="1"/>
            <a:endParaRPr lang="en-IN" dirty="0" smtClean="0"/>
          </a:p>
          <a:p>
            <a:pPr lvl="1"/>
            <a:endParaRPr lang="en-IN" dirty="0"/>
          </a:p>
        </p:txBody>
      </p:sp>
    </p:spTree>
    <p:extLst>
      <p:ext uri="{BB962C8B-B14F-4D97-AF65-F5344CB8AC3E}">
        <p14:creationId xmlns:p14="http://schemas.microsoft.com/office/powerpoint/2010/main" val="29546725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Evaluation</a:t>
            </a:r>
            <a:endParaRPr lang="en-IN" dirty="0"/>
          </a:p>
        </p:txBody>
      </p:sp>
      <p:pic>
        <p:nvPicPr>
          <p:cNvPr id="4" name="Picture 3"/>
          <p:cNvPicPr>
            <a:picLocks noChangeAspect="1"/>
          </p:cNvPicPr>
          <p:nvPr/>
        </p:nvPicPr>
        <p:blipFill>
          <a:blip r:embed="rId2"/>
          <a:stretch>
            <a:fillRect/>
          </a:stretch>
        </p:blipFill>
        <p:spPr>
          <a:xfrm>
            <a:off x="677333" y="1576651"/>
            <a:ext cx="9667937" cy="488011"/>
          </a:xfrm>
          <a:prstGeom prst="rect">
            <a:avLst/>
          </a:prstGeom>
        </p:spPr>
      </p:pic>
      <p:pic>
        <p:nvPicPr>
          <p:cNvPr id="5" name="Picture 4"/>
          <p:cNvPicPr>
            <a:picLocks noChangeAspect="1"/>
          </p:cNvPicPr>
          <p:nvPr/>
        </p:nvPicPr>
        <p:blipFill>
          <a:blip r:embed="rId3"/>
          <a:stretch>
            <a:fillRect/>
          </a:stretch>
        </p:blipFill>
        <p:spPr>
          <a:xfrm>
            <a:off x="677334" y="2081999"/>
            <a:ext cx="9667937" cy="1359197"/>
          </a:xfrm>
          <a:prstGeom prst="rect">
            <a:avLst/>
          </a:prstGeom>
        </p:spPr>
      </p:pic>
      <p:pic>
        <p:nvPicPr>
          <p:cNvPr id="7" name="Picture 6"/>
          <p:cNvPicPr>
            <a:picLocks noChangeAspect="1"/>
          </p:cNvPicPr>
          <p:nvPr/>
        </p:nvPicPr>
        <p:blipFill>
          <a:blip r:embed="rId4"/>
          <a:stretch>
            <a:fillRect/>
          </a:stretch>
        </p:blipFill>
        <p:spPr>
          <a:xfrm>
            <a:off x="677334" y="3458533"/>
            <a:ext cx="9667937" cy="3255439"/>
          </a:xfrm>
          <a:prstGeom prst="rect">
            <a:avLst/>
          </a:prstGeom>
        </p:spPr>
      </p:pic>
    </p:spTree>
    <p:extLst>
      <p:ext uri="{BB962C8B-B14F-4D97-AF65-F5344CB8AC3E}">
        <p14:creationId xmlns:p14="http://schemas.microsoft.com/office/powerpoint/2010/main" val="519176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idx="1"/>
          </p:nvPr>
        </p:nvSpPr>
        <p:spPr>
          <a:xfrm>
            <a:off x="677334" y="2160589"/>
            <a:ext cx="6315137" cy="3880773"/>
          </a:xfrm>
        </p:spPr>
        <p:txBody>
          <a:bodyPr/>
          <a:lstStyle/>
          <a:p>
            <a:r>
              <a:rPr lang="en-IN" dirty="0"/>
              <a:t>The goal of this project is to build a model which detects if a given patient’s CXR image indicates the presence of Pneumonia or not and also </a:t>
            </a:r>
            <a:r>
              <a:rPr lang="en-IN" dirty="0" smtClean="0"/>
              <a:t>predicts the </a:t>
            </a:r>
            <a:r>
              <a:rPr lang="en-IN" dirty="0"/>
              <a:t>location of the Pneumonic patch. Both, accuracy and speed of detection are of utmost importance. </a:t>
            </a:r>
            <a:endParaRPr lang="en-IN" dirty="0" smtClean="0"/>
          </a:p>
          <a:p>
            <a:endParaRPr lang="en-IN" dirty="0"/>
          </a:p>
          <a:p>
            <a:r>
              <a:rPr lang="en-IN" dirty="0"/>
              <a:t>To achieve these, we performed object (opacity) detection using a Neural Network(NN) with labelled samples of Chest X-Ray(CXR) images.</a:t>
            </a:r>
          </a:p>
        </p:txBody>
      </p:sp>
      <p:pic>
        <p:nvPicPr>
          <p:cNvPr id="4" name="Picture 3"/>
          <p:cNvPicPr>
            <a:picLocks noChangeAspect="1"/>
          </p:cNvPicPr>
          <p:nvPr/>
        </p:nvPicPr>
        <p:blipFill>
          <a:blip r:embed="rId2"/>
          <a:stretch>
            <a:fillRect/>
          </a:stretch>
        </p:blipFill>
        <p:spPr>
          <a:xfrm>
            <a:off x="6777318" y="2228066"/>
            <a:ext cx="2779058" cy="2766512"/>
          </a:xfrm>
          <a:prstGeom prst="rect">
            <a:avLst/>
          </a:prstGeom>
        </p:spPr>
      </p:pic>
    </p:spTree>
    <p:extLst>
      <p:ext uri="{BB962C8B-B14F-4D97-AF65-F5344CB8AC3E}">
        <p14:creationId xmlns:p14="http://schemas.microsoft.com/office/powerpoint/2010/main" val="4109475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Evaluation</a:t>
            </a:r>
            <a:endParaRPr lang="en-IN" dirty="0"/>
          </a:p>
        </p:txBody>
      </p:sp>
      <p:sp>
        <p:nvSpPr>
          <p:cNvPr id="3" name="Content Placeholder 2"/>
          <p:cNvSpPr>
            <a:spLocks noGrp="1"/>
          </p:cNvSpPr>
          <p:nvPr>
            <p:ph idx="1"/>
          </p:nvPr>
        </p:nvSpPr>
        <p:spPr>
          <a:xfrm>
            <a:off x="677334" y="1434448"/>
            <a:ext cx="8596668" cy="3880773"/>
          </a:xfrm>
        </p:spPr>
        <p:txBody>
          <a:bodyPr>
            <a:normAutofit/>
          </a:bodyPr>
          <a:lstStyle/>
          <a:p>
            <a:r>
              <a:rPr lang="en-IN" dirty="0" smtClean="0"/>
              <a:t>Based </a:t>
            </a:r>
            <a:r>
              <a:rPr lang="en-IN" dirty="0"/>
              <a:t>on accuracy and </a:t>
            </a:r>
            <a:r>
              <a:rPr lang="en-IN" dirty="0" smtClean="0"/>
              <a:t>loss, selected model </a:t>
            </a:r>
            <a:r>
              <a:rPr lang="en-IN" dirty="0"/>
              <a:t>3, SeperableConv2D </a:t>
            </a:r>
            <a:r>
              <a:rPr lang="en-IN" dirty="0" smtClean="0"/>
              <a:t>blocks</a:t>
            </a:r>
          </a:p>
          <a:p>
            <a:pPr marL="0" indent="0">
              <a:buNone/>
            </a:pPr>
            <a:endParaRPr lang="en-IN" dirty="0" smtClean="0"/>
          </a:p>
          <a:p>
            <a:pPr lvl="1"/>
            <a:endParaRPr lang="en-IN" dirty="0" smtClean="0"/>
          </a:p>
          <a:p>
            <a:pPr lvl="1"/>
            <a:endParaRPr lang="en-IN" dirty="0" smtClean="0"/>
          </a:p>
          <a:p>
            <a:pPr lvl="1"/>
            <a:endParaRPr lang="en-IN" dirty="0"/>
          </a:p>
        </p:txBody>
      </p:sp>
      <p:pic>
        <p:nvPicPr>
          <p:cNvPr id="6" name="Picture 5"/>
          <p:cNvPicPr>
            <a:picLocks noChangeAspect="1"/>
          </p:cNvPicPr>
          <p:nvPr/>
        </p:nvPicPr>
        <p:blipFill>
          <a:blip r:embed="rId2"/>
          <a:stretch>
            <a:fillRect/>
          </a:stretch>
        </p:blipFill>
        <p:spPr>
          <a:xfrm>
            <a:off x="753036" y="1801878"/>
            <a:ext cx="9628094" cy="4473416"/>
          </a:xfrm>
          <a:prstGeom prst="rect">
            <a:avLst/>
          </a:prstGeom>
        </p:spPr>
      </p:pic>
    </p:spTree>
    <p:extLst>
      <p:ext uri="{BB962C8B-B14F-4D97-AF65-F5344CB8AC3E}">
        <p14:creationId xmlns:p14="http://schemas.microsoft.com/office/powerpoint/2010/main" val="9276308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Submission File Creation</a:t>
            </a:r>
            <a:endParaRPr lang="en-IN" dirty="0"/>
          </a:p>
        </p:txBody>
      </p:sp>
      <p:pic>
        <p:nvPicPr>
          <p:cNvPr id="4" name="Content Placeholder 3"/>
          <p:cNvPicPr>
            <a:picLocks noGrp="1" noChangeAspect="1"/>
          </p:cNvPicPr>
          <p:nvPr>
            <p:ph idx="1"/>
          </p:nvPr>
        </p:nvPicPr>
        <p:blipFill>
          <a:blip r:embed="rId2"/>
          <a:stretch>
            <a:fillRect/>
          </a:stretch>
        </p:blipFill>
        <p:spPr>
          <a:xfrm>
            <a:off x="677334" y="1452376"/>
            <a:ext cx="8596667" cy="5127718"/>
          </a:xfrm>
          <a:prstGeom prst="rect">
            <a:avLst/>
          </a:prstGeom>
        </p:spPr>
      </p:pic>
    </p:spTree>
    <p:extLst>
      <p:ext uri="{BB962C8B-B14F-4D97-AF65-F5344CB8AC3E}">
        <p14:creationId xmlns:p14="http://schemas.microsoft.com/office/powerpoint/2010/main" val="31917460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Submission File</a:t>
            </a:r>
            <a:endParaRPr lang="en-IN" dirty="0"/>
          </a:p>
        </p:txBody>
      </p:sp>
      <p:pic>
        <p:nvPicPr>
          <p:cNvPr id="4" name="Content Placeholder 3"/>
          <p:cNvPicPr>
            <a:picLocks noGrp="1" noChangeAspect="1"/>
          </p:cNvPicPr>
          <p:nvPr>
            <p:ph idx="1"/>
          </p:nvPr>
        </p:nvPicPr>
        <p:blipFill>
          <a:blip r:embed="rId2"/>
          <a:stretch>
            <a:fillRect/>
          </a:stretch>
        </p:blipFill>
        <p:spPr>
          <a:xfrm>
            <a:off x="815787" y="2133694"/>
            <a:ext cx="8319247" cy="3881437"/>
          </a:xfrm>
          <a:prstGeom prst="rect">
            <a:avLst/>
          </a:prstGeom>
        </p:spPr>
      </p:pic>
    </p:spTree>
    <p:extLst>
      <p:ext uri="{BB962C8B-B14F-4D97-AF65-F5344CB8AC3E}">
        <p14:creationId xmlns:p14="http://schemas.microsoft.com/office/powerpoint/2010/main" val="16605883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698" y="413277"/>
            <a:ext cx="9812020" cy="1320800"/>
          </a:xfrm>
        </p:spPr>
        <p:txBody>
          <a:bodyPr/>
          <a:lstStyle/>
          <a:p>
            <a:r>
              <a:rPr lang="en-IN" dirty="0" smtClean="0"/>
              <a:t>Model Output </a:t>
            </a:r>
            <a:r>
              <a:rPr lang="en-IN" dirty="0" smtClean="0"/>
              <a:t>for Training Data(Model </a:t>
            </a:r>
            <a:r>
              <a:rPr lang="en-IN" dirty="0" smtClean="0"/>
              <a:t>3) </a:t>
            </a:r>
            <a:endParaRPr lang="en-IN" dirty="0"/>
          </a:p>
        </p:txBody>
      </p:sp>
      <p:pic>
        <p:nvPicPr>
          <p:cNvPr id="3" name="Picture 2"/>
          <p:cNvPicPr>
            <a:picLocks noChangeAspect="1"/>
          </p:cNvPicPr>
          <p:nvPr/>
        </p:nvPicPr>
        <p:blipFill>
          <a:blip r:embed="rId2"/>
          <a:stretch>
            <a:fillRect/>
          </a:stretch>
        </p:blipFill>
        <p:spPr>
          <a:xfrm>
            <a:off x="590269" y="1890440"/>
            <a:ext cx="10149449" cy="4698338"/>
          </a:xfrm>
          <a:prstGeom prst="rect">
            <a:avLst/>
          </a:prstGeom>
        </p:spPr>
      </p:pic>
      <p:sp>
        <p:nvSpPr>
          <p:cNvPr id="4" name="Content Placeholder 2"/>
          <p:cNvSpPr>
            <a:spLocks noGrp="1"/>
          </p:cNvSpPr>
          <p:nvPr>
            <p:ph idx="1"/>
          </p:nvPr>
        </p:nvSpPr>
        <p:spPr>
          <a:xfrm>
            <a:off x="686299" y="1174472"/>
            <a:ext cx="8596668" cy="3880773"/>
          </a:xfrm>
        </p:spPr>
        <p:txBody>
          <a:bodyPr/>
          <a:lstStyle/>
          <a:p>
            <a:pPr lvl="0"/>
            <a:r>
              <a:rPr lang="en-IN" dirty="0" smtClean="0"/>
              <a:t>Predicted bounding box</a:t>
            </a:r>
          </a:p>
          <a:p>
            <a:pPr lvl="0"/>
            <a:r>
              <a:rPr lang="en-IN" dirty="0" smtClean="0"/>
              <a:t>Original bounding box</a:t>
            </a:r>
          </a:p>
        </p:txBody>
      </p:sp>
      <p:sp>
        <p:nvSpPr>
          <p:cNvPr id="5" name="Rectangle 4"/>
          <p:cNvSpPr/>
          <p:nvPr/>
        </p:nvSpPr>
        <p:spPr>
          <a:xfrm>
            <a:off x="3738282" y="1258831"/>
            <a:ext cx="394447" cy="25101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38282" y="1639428"/>
            <a:ext cx="394447" cy="25101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994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698" y="413277"/>
            <a:ext cx="9812020" cy="1320800"/>
          </a:xfrm>
        </p:spPr>
        <p:txBody>
          <a:bodyPr/>
          <a:lstStyle/>
          <a:p>
            <a:r>
              <a:rPr lang="en-IN" dirty="0" smtClean="0"/>
              <a:t>Model Output </a:t>
            </a:r>
            <a:r>
              <a:rPr lang="en-IN" dirty="0" smtClean="0"/>
              <a:t>for Test Data(Model </a:t>
            </a:r>
            <a:r>
              <a:rPr lang="en-IN" dirty="0" smtClean="0"/>
              <a:t>3) </a:t>
            </a:r>
            <a:endParaRPr lang="en-IN" dirty="0"/>
          </a:p>
        </p:txBody>
      </p:sp>
      <p:sp>
        <p:nvSpPr>
          <p:cNvPr id="4" name="Content Placeholder 2"/>
          <p:cNvSpPr>
            <a:spLocks noGrp="1"/>
          </p:cNvSpPr>
          <p:nvPr>
            <p:ph idx="1"/>
          </p:nvPr>
        </p:nvSpPr>
        <p:spPr>
          <a:xfrm>
            <a:off x="686299" y="1174472"/>
            <a:ext cx="8596668" cy="3880773"/>
          </a:xfrm>
        </p:spPr>
        <p:txBody>
          <a:bodyPr/>
          <a:lstStyle/>
          <a:p>
            <a:pPr lvl="0"/>
            <a:r>
              <a:rPr lang="en-IN" dirty="0" smtClean="0"/>
              <a:t>Predicted bounding </a:t>
            </a:r>
            <a:r>
              <a:rPr lang="en-IN" dirty="0" smtClean="0"/>
              <a:t>box</a:t>
            </a:r>
            <a:endParaRPr lang="en-IN" dirty="0" smtClean="0"/>
          </a:p>
        </p:txBody>
      </p:sp>
      <p:sp>
        <p:nvSpPr>
          <p:cNvPr id="5" name="Rectangle 4"/>
          <p:cNvSpPr/>
          <p:nvPr/>
        </p:nvSpPr>
        <p:spPr>
          <a:xfrm>
            <a:off x="3738282" y="1258831"/>
            <a:ext cx="394447" cy="25101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2"/>
          <a:stretch>
            <a:fillRect/>
          </a:stretch>
        </p:blipFill>
        <p:spPr>
          <a:xfrm>
            <a:off x="912167" y="1734076"/>
            <a:ext cx="9981090" cy="4693617"/>
          </a:xfrm>
          <a:prstGeom prst="rect">
            <a:avLst/>
          </a:prstGeom>
        </p:spPr>
      </p:pic>
    </p:spTree>
    <p:extLst>
      <p:ext uri="{BB962C8B-B14F-4D97-AF65-F5344CB8AC3E}">
        <p14:creationId xmlns:p14="http://schemas.microsoft.com/office/powerpoint/2010/main" val="2460680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698" y="413277"/>
            <a:ext cx="9812020" cy="1320800"/>
          </a:xfrm>
        </p:spPr>
        <p:txBody>
          <a:bodyPr/>
          <a:lstStyle/>
          <a:p>
            <a:r>
              <a:rPr lang="en-IN" dirty="0" smtClean="0"/>
              <a:t>Conclusion</a:t>
            </a:r>
            <a:endParaRPr lang="en-IN" dirty="0"/>
          </a:p>
        </p:txBody>
      </p:sp>
      <p:sp>
        <p:nvSpPr>
          <p:cNvPr id="4" name="Content Placeholder 2"/>
          <p:cNvSpPr>
            <a:spLocks noGrp="1"/>
          </p:cNvSpPr>
          <p:nvPr>
            <p:ph idx="1"/>
          </p:nvPr>
        </p:nvSpPr>
        <p:spPr>
          <a:xfrm>
            <a:off x="686299" y="1174472"/>
            <a:ext cx="8596668" cy="3880773"/>
          </a:xfrm>
        </p:spPr>
        <p:txBody>
          <a:bodyPr>
            <a:normAutofit/>
          </a:bodyPr>
          <a:lstStyle/>
          <a:p>
            <a:r>
              <a:rPr lang="en-IN" dirty="0"/>
              <a:t>Our model is able to predict the bounding boxes around Pneumonic patches with accuracy of 87% on test data.</a:t>
            </a:r>
          </a:p>
          <a:p>
            <a:r>
              <a:rPr lang="en-IN" dirty="0"/>
              <a:t>Out of 3000 patients in the test set, 935 appear to have pneumonia for whom one or more bounding boxes are predicted by our model.</a:t>
            </a:r>
          </a:p>
          <a:p>
            <a:r>
              <a:rPr lang="en-IN" dirty="0"/>
              <a:t>Approximately 31% of patients are predicted to have pneumonia which is consistent with the training set data.</a:t>
            </a:r>
          </a:p>
          <a:p>
            <a:r>
              <a:rPr lang="en-IN" dirty="0"/>
              <a:t>This project uses recent techniques in the field of computer vision and deep learning and visualizations of key outcomes.</a:t>
            </a:r>
          </a:p>
          <a:p>
            <a:pPr marL="0" indent="0">
              <a:buNone/>
            </a:pPr>
            <a:r>
              <a:rPr lang="en-IN" dirty="0"/>
              <a:t/>
            </a:r>
            <a:br>
              <a:rPr lang="en-IN" dirty="0"/>
            </a:br>
            <a:r>
              <a:rPr lang="en-IN" dirty="0"/>
              <a:t/>
            </a:r>
            <a:br>
              <a:rPr lang="en-IN" dirty="0"/>
            </a:br>
            <a:endParaRPr lang="en-IN" dirty="0"/>
          </a:p>
        </p:txBody>
      </p:sp>
    </p:spTree>
    <p:extLst>
      <p:ext uri="{BB962C8B-B14F-4D97-AF65-F5344CB8AC3E}">
        <p14:creationId xmlns:p14="http://schemas.microsoft.com/office/powerpoint/2010/main" val="8266142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Implications</a:t>
            </a:r>
            <a:r>
              <a:rPr lang="en-IN" dirty="0"/>
              <a:t/>
            </a:r>
            <a:br>
              <a:rPr lang="en-IN" dirty="0"/>
            </a:br>
            <a:endParaRPr lang="en-IN" dirty="0"/>
          </a:p>
        </p:txBody>
      </p:sp>
      <p:sp>
        <p:nvSpPr>
          <p:cNvPr id="3" name="Content Placeholder 2"/>
          <p:cNvSpPr>
            <a:spLocks noGrp="1"/>
          </p:cNvSpPr>
          <p:nvPr>
            <p:ph idx="1"/>
          </p:nvPr>
        </p:nvSpPr>
        <p:spPr>
          <a:xfrm>
            <a:off x="677334" y="1452377"/>
            <a:ext cx="8596668" cy="3880773"/>
          </a:xfrm>
        </p:spPr>
        <p:txBody>
          <a:bodyPr/>
          <a:lstStyle/>
          <a:p>
            <a:r>
              <a:rPr lang="en-IN" dirty="0" smtClean="0"/>
              <a:t>Application can predict if the patient is affected with Pneumonia</a:t>
            </a:r>
          </a:p>
          <a:p>
            <a:r>
              <a:rPr lang="en-IN" dirty="0" smtClean="0"/>
              <a:t>It pinpoints the affected areas of lungs using bounding boxes and the confidence levels associated with each of them</a:t>
            </a:r>
          </a:p>
          <a:p>
            <a:r>
              <a:rPr lang="en-IN" dirty="0" smtClean="0"/>
              <a:t>This will </a:t>
            </a:r>
            <a:r>
              <a:rPr lang="en-IN" dirty="0"/>
              <a:t>help </a:t>
            </a:r>
            <a:r>
              <a:rPr lang="en-IN" dirty="0" smtClean="0"/>
              <a:t>the doctors </a:t>
            </a:r>
            <a:r>
              <a:rPr lang="en-IN" dirty="0"/>
              <a:t>by reducing the number of CXRs they have to </a:t>
            </a:r>
            <a:r>
              <a:rPr lang="en-IN" dirty="0" smtClean="0"/>
              <a:t>look through</a:t>
            </a:r>
          </a:p>
          <a:p>
            <a:r>
              <a:rPr lang="en-IN" dirty="0"/>
              <a:t>This project will help health care professionals by making quick and accurate predictions of pneumonia in CXR images.</a:t>
            </a:r>
          </a:p>
          <a:p>
            <a:endParaRPr lang="en-IN" dirty="0" smtClean="0"/>
          </a:p>
          <a:p>
            <a:endParaRPr lang="en-IN" dirty="0" smtClean="0"/>
          </a:p>
        </p:txBody>
      </p:sp>
    </p:spTree>
    <p:extLst>
      <p:ext uri="{BB962C8B-B14F-4D97-AF65-F5344CB8AC3E}">
        <p14:creationId xmlns:p14="http://schemas.microsoft.com/office/powerpoint/2010/main" val="3183366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Limitations</a:t>
            </a:r>
            <a:endParaRPr lang="en-IN" dirty="0"/>
          </a:p>
        </p:txBody>
      </p:sp>
      <p:sp>
        <p:nvSpPr>
          <p:cNvPr id="3" name="Content Placeholder 2"/>
          <p:cNvSpPr>
            <a:spLocks noGrp="1"/>
          </p:cNvSpPr>
          <p:nvPr>
            <p:ph idx="1"/>
          </p:nvPr>
        </p:nvSpPr>
        <p:spPr/>
        <p:txBody>
          <a:bodyPr/>
          <a:lstStyle/>
          <a:p>
            <a:r>
              <a:rPr lang="en-IN" dirty="0" smtClean="0"/>
              <a:t>Currently, input images size is fixed. This can be modified to accept images of different sizes.</a:t>
            </a:r>
          </a:p>
        </p:txBody>
      </p:sp>
    </p:spTree>
    <p:extLst>
      <p:ext uri="{BB962C8B-B14F-4D97-AF65-F5344CB8AC3E}">
        <p14:creationId xmlns:p14="http://schemas.microsoft.com/office/powerpoint/2010/main" val="15802768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How to improve </a:t>
            </a:r>
            <a:r>
              <a:rPr lang="en-IN" dirty="0" smtClean="0"/>
              <a:t>model </a:t>
            </a:r>
            <a:r>
              <a:rPr lang="en-IN" dirty="0"/>
              <a:t>performance? </a:t>
            </a:r>
            <a:br>
              <a:rPr lang="en-IN" dirty="0"/>
            </a:br>
            <a:endParaRPr lang="en-IN" dirty="0"/>
          </a:p>
        </p:txBody>
      </p:sp>
      <p:sp>
        <p:nvSpPr>
          <p:cNvPr id="3" name="Content Placeholder 2"/>
          <p:cNvSpPr>
            <a:spLocks noGrp="1"/>
          </p:cNvSpPr>
          <p:nvPr>
            <p:ph idx="1"/>
          </p:nvPr>
        </p:nvSpPr>
        <p:spPr>
          <a:xfrm>
            <a:off x="677334" y="1533060"/>
            <a:ext cx="8596668" cy="3880773"/>
          </a:xfrm>
        </p:spPr>
        <p:txBody>
          <a:bodyPr/>
          <a:lstStyle/>
          <a:p>
            <a:pPr lvl="0"/>
            <a:r>
              <a:rPr lang="en-IN" dirty="0" smtClean="0"/>
              <a:t>Image </a:t>
            </a:r>
            <a:r>
              <a:rPr lang="en-IN" dirty="0"/>
              <a:t>Augmentation to increase the number of images where Target=1, which is our class of interest</a:t>
            </a:r>
          </a:p>
          <a:p>
            <a:pPr lvl="0"/>
            <a:r>
              <a:rPr lang="en-IN" dirty="0" smtClean="0"/>
              <a:t>Increase the number of training epochs</a:t>
            </a:r>
          </a:p>
          <a:p>
            <a:pPr lvl="0"/>
            <a:r>
              <a:rPr lang="en-IN" dirty="0" smtClean="0"/>
              <a:t>Choose models based on performance</a:t>
            </a:r>
          </a:p>
        </p:txBody>
      </p:sp>
    </p:spTree>
    <p:extLst>
      <p:ext uri="{BB962C8B-B14F-4D97-AF65-F5344CB8AC3E}">
        <p14:creationId xmlns:p14="http://schemas.microsoft.com/office/powerpoint/2010/main" val="41916289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Closing Reflections</a:t>
            </a:r>
            <a:endParaRPr lang="en-IN" dirty="0"/>
          </a:p>
        </p:txBody>
      </p:sp>
      <p:sp>
        <p:nvSpPr>
          <p:cNvPr id="3" name="Content Placeholder 2"/>
          <p:cNvSpPr>
            <a:spLocks noGrp="1"/>
          </p:cNvSpPr>
          <p:nvPr>
            <p:ph idx="1"/>
          </p:nvPr>
        </p:nvSpPr>
        <p:spPr/>
        <p:txBody>
          <a:bodyPr>
            <a:normAutofit lnSpcReduction="10000"/>
          </a:bodyPr>
          <a:lstStyle/>
          <a:p>
            <a:r>
              <a:rPr lang="en-IN" dirty="0" smtClean="0"/>
              <a:t>Learnings</a:t>
            </a:r>
          </a:p>
          <a:p>
            <a:pPr lvl="1"/>
            <a:r>
              <a:rPr lang="en-IN" dirty="0" smtClean="0"/>
              <a:t>Use of </a:t>
            </a:r>
            <a:r>
              <a:rPr lang="en-IN" dirty="0" err="1" smtClean="0"/>
              <a:t>pydicom</a:t>
            </a:r>
            <a:r>
              <a:rPr lang="en-IN" dirty="0" smtClean="0"/>
              <a:t> package to view .</a:t>
            </a:r>
            <a:r>
              <a:rPr lang="en-IN" dirty="0" err="1" smtClean="0"/>
              <a:t>dcm</a:t>
            </a:r>
            <a:r>
              <a:rPr lang="en-IN" dirty="0" smtClean="0"/>
              <a:t> medical images</a:t>
            </a:r>
          </a:p>
          <a:p>
            <a:pPr lvl="1"/>
            <a:r>
              <a:rPr lang="en-IN" dirty="0" err="1" smtClean="0"/>
              <a:t>Preprocessing</a:t>
            </a:r>
            <a:r>
              <a:rPr lang="en-IN" dirty="0" smtClean="0"/>
              <a:t> of image related data</a:t>
            </a:r>
          </a:p>
          <a:p>
            <a:pPr lvl="1"/>
            <a:r>
              <a:rPr lang="en-IN" dirty="0" smtClean="0"/>
              <a:t>Use of custom loss and metric functions</a:t>
            </a:r>
          </a:p>
          <a:p>
            <a:pPr lvl="1"/>
            <a:r>
              <a:rPr lang="en-IN" dirty="0" err="1" smtClean="0"/>
              <a:t>Resnet</a:t>
            </a:r>
            <a:r>
              <a:rPr lang="en-IN" dirty="0" smtClean="0"/>
              <a:t> and SeperableConv2D Layers</a:t>
            </a:r>
          </a:p>
          <a:p>
            <a:pPr lvl="1"/>
            <a:r>
              <a:rPr lang="en-IN" dirty="0" smtClean="0"/>
              <a:t>Collaboration between team members for different tasks</a:t>
            </a:r>
          </a:p>
          <a:p>
            <a:pPr lvl="1"/>
            <a:r>
              <a:rPr lang="en-IN" dirty="0" smtClean="0"/>
              <a:t>Understanding of complexity of real-world data and projects</a:t>
            </a:r>
          </a:p>
          <a:p>
            <a:pPr lvl="1"/>
            <a:endParaRPr lang="en-IN" dirty="0" smtClean="0"/>
          </a:p>
          <a:p>
            <a:r>
              <a:rPr lang="en-IN" dirty="0" smtClean="0"/>
              <a:t>Possible Improvements</a:t>
            </a:r>
          </a:p>
          <a:p>
            <a:pPr lvl="1"/>
            <a:r>
              <a:rPr lang="en-IN" dirty="0" smtClean="0"/>
              <a:t>Use a </a:t>
            </a:r>
            <a:r>
              <a:rPr lang="en-IN" dirty="0" err="1" smtClean="0"/>
              <a:t>pretrained</a:t>
            </a:r>
            <a:r>
              <a:rPr lang="en-IN" dirty="0" smtClean="0"/>
              <a:t> model such as YOLO or Faster-RCNN as benchmark</a:t>
            </a:r>
          </a:p>
          <a:p>
            <a:pPr lvl="1"/>
            <a:r>
              <a:rPr lang="en-IN" dirty="0" smtClean="0"/>
              <a:t>Image Augmentation</a:t>
            </a:r>
          </a:p>
          <a:p>
            <a:endParaRPr lang="en-IN" dirty="0" smtClean="0"/>
          </a:p>
          <a:p>
            <a:endParaRPr lang="en-IN" dirty="0"/>
          </a:p>
        </p:txBody>
      </p:sp>
    </p:spTree>
    <p:extLst>
      <p:ext uri="{BB962C8B-B14F-4D97-AF65-F5344CB8AC3E}">
        <p14:creationId xmlns:p14="http://schemas.microsoft.com/office/powerpoint/2010/main" val="2128082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5481"/>
            <a:ext cx="8596668" cy="1320800"/>
          </a:xfrm>
        </p:spPr>
        <p:txBody>
          <a:bodyPr/>
          <a:lstStyle/>
          <a:p>
            <a:r>
              <a:rPr lang="en-IN" dirty="0"/>
              <a:t>Data:</a:t>
            </a:r>
            <a:br>
              <a:rPr lang="en-IN" dirty="0"/>
            </a:br>
            <a:endParaRPr lang="en-IN" dirty="0"/>
          </a:p>
        </p:txBody>
      </p:sp>
      <p:sp>
        <p:nvSpPr>
          <p:cNvPr id="3" name="Content Placeholder 2"/>
          <p:cNvSpPr>
            <a:spLocks noGrp="1"/>
          </p:cNvSpPr>
          <p:nvPr>
            <p:ph idx="1"/>
          </p:nvPr>
        </p:nvSpPr>
        <p:spPr>
          <a:xfrm>
            <a:off x="766981" y="1210235"/>
            <a:ext cx="8834219" cy="5202611"/>
          </a:xfrm>
        </p:spPr>
        <p:txBody>
          <a:bodyPr>
            <a:normAutofit/>
          </a:bodyPr>
          <a:lstStyle/>
          <a:p>
            <a:r>
              <a:rPr lang="en-IN" sz="1400" dirty="0"/>
              <a:t>Train and Test Images - The CXR images are present in the Digital Imaging and Communications in Medicine (DICOM) format, with .</a:t>
            </a:r>
            <a:r>
              <a:rPr lang="en-IN" sz="1400" dirty="0" err="1"/>
              <a:t>dcm</a:t>
            </a:r>
            <a:r>
              <a:rPr lang="en-IN" sz="1400" dirty="0"/>
              <a:t> file extension. They are separated into training and test </a:t>
            </a:r>
            <a:r>
              <a:rPr lang="en-IN" sz="1400" dirty="0" smtClean="0"/>
              <a:t>sets</a:t>
            </a:r>
          </a:p>
          <a:p>
            <a:endParaRPr lang="en-IN" sz="1400" dirty="0"/>
          </a:p>
          <a:p>
            <a:endParaRPr lang="en-IN" sz="1400" dirty="0" smtClean="0"/>
          </a:p>
          <a:p>
            <a:endParaRPr lang="en-IN" sz="1400" dirty="0" smtClean="0"/>
          </a:p>
          <a:p>
            <a:endParaRPr lang="en-IN" sz="1400" dirty="0" smtClean="0"/>
          </a:p>
          <a:p>
            <a:endParaRPr lang="en-IN" sz="1400" dirty="0"/>
          </a:p>
          <a:p>
            <a:r>
              <a:rPr lang="en-IN" sz="1400" dirty="0"/>
              <a:t>Patients by class - A .csv file which has information about the class detected per patient is </a:t>
            </a:r>
            <a:r>
              <a:rPr lang="en-IN" sz="1400" dirty="0" smtClean="0"/>
              <a:t>provided</a:t>
            </a:r>
          </a:p>
          <a:p>
            <a:endParaRPr lang="en-IN" sz="1400" dirty="0" smtClean="0"/>
          </a:p>
          <a:p>
            <a:endParaRPr lang="en-IN" sz="1400" dirty="0"/>
          </a:p>
          <a:p>
            <a:endParaRPr lang="en-IN" sz="1400" dirty="0"/>
          </a:p>
          <a:p>
            <a:endParaRPr lang="en-IN" sz="1400" dirty="0"/>
          </a:p>
          <a:p>
            <a:r>
              <a:rPr lang="en-IN" sz="1400" dirty="0"/>
              <a:t>Training labels – A .csv file with co-ordinates for each bounding box per patient is provided. </a:t>
            </a:r>
            <a:endParaRPr lang="en-IN" sz="1400" dirty="0" smtClean="0"/>
          </a:p>
          <a:p>
            <a:endParaRPr lang="en-IN" sz="1400" dirty="0"/>
          </a:p>
        </p:txBody>
      </p:sp>
      <p:pic>
        <p:nvPicPr>
          <p:cNvPr id="4" name="Picture 3"/>
          <p:cNvPicPr>
            <a:picLocks noChangeAspect="1"/>
          </p:cNvPicPr>
          <p:nvPr/>
        </p:nvPicPr>
        <p:blipFill rotWithShape="1">
          <a:blip r:embed="rId2"/>
          <a:srcRect l="961" t="19996"/>
          <a:stretch/>
        </p:blipFill>
        <p:spPr>
          <a:xfrm>
            <a:off x="1685365" y="5539155"/>
            <a:ext cx="6210556" cy="1213317"/>
          </a:xfrm>
          <a:prstGeom prst="rect">
            <a:avLst/>
          </a:prstGeom>
          <a:ln w="3175">
            <a:solidFill>
              <a:schemeClr val="tx1"/>
            </a:solidFill>
          </a:ln>
        </p:spPr>
      </p:pic>
      <p:pic>
        <p:nvPicPr>
          <p:cNvPr id="5" name="Picture 4"/>
          <p:cNvPicPr>
            <a:picLocks noChangeAspect="1"/>
          </p:cNvPicPr>
          <p:nvPr/>
        </p:nvPicPr>
        <p:blipFill>
          <a:blip r:embed="rId3"/>
          <a:stretch>
            <a:fillRect/>
          </a:stretch>
        </p:blipFill>
        <p:spPr>
          <a:xfrm>
            <a:off x="1685365" y="3926610"/>
            <a:ext cx="5386668" cy="1200168"/>
          </a:xfrm>
          <a:prstGeom prst="rect">
            <a:avLst/>
          </a:prstGeom>
          <a:ln w="3175">
            <a:solidFill>
              <a:schemeClr val="tx1"/>
            </a:solidFill>
          </a:ln>
        </p:spPr>
      </p:pic>
      <p:pic>
        <p:nvPicPr>
          <p:cNvPr id="6" name="Picture 5"/>
          <p:cNvPicPr>
            <a:picLocks noChangeAspect="1"/>
          </p:cNvPicPr>
          <p:nvPr/>
        </p:nvPicPr>
        <p:blipFill>
          <a:blip r:embed="rId4"/>
          <a:stretch>
            <a:fillRect/>
          </a:stretch>
        </p:blipFill>
        <p:spPr>
          <a:xfrm>
            <a:off x="1685365" y="1722260"/>
            <a:ext cx="1739152" cy="1743060"/>
          </a:xfrm>
          <a:prstGeom prst="rect">
            <a:avLst/>
          </a:prstGeom>
        </p:spPr>
      </p:pic>
      <p:pic>
        <p:nvPicPr>
          <p:cNvPr id="7" name="Picture 6"/>
          <p:cNvPicPr>
            <a:picLocks noChangeAspect="1"/>
          </p:cNvPicPr>
          <p:nvPr/>
        </p:nvPicPr>
        <p:blipFill>
          <a:blip r:embed="rId5"/>
          <a:stretch>
            <a:fillRect/>
          </a:stretch>
        </p:blipFill>
        <p:spPr>
          <a:xfrm>
            <a:off x="3585322" y="1722260"/>
            <a:ext cx="1802467" cy="1798461"/>
          </a:xfrm>
          <a:prstGeom prst="rect">
            <a:avLst/>
          </a:prstGeom>
        </p:spPr>
      </p:pic>
    </p:spTree>
    <p:extLst>
      <p:ext uri="{BB962C8B-B14F-4D97-AF65-F5344CB8AC3E}">
        <p14:creationId xmlns:p14="http://schemas.microsoft.com/office/powerpoint/2010/main" val="36892684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0498" y="2412406"/>
            <a:ext cx="3925247" cy="1320800"/>
          </a:xfrm>
        </p:spPr>
        <p:txBody>
          <a:bodyPr/>
          <a:lstStyle/>
          <a:p>
            <a:r>
              <a:rPr lang="en-IN" dirty="0" smtClean="0"/>
              <a:t>Thank you!</a:t>
            </a:r>
            <a:endParaRPr lang="en-IN" dirty="0"/>
          </a:p>
        </p:txBody>
      </p:sp>
    </p:spTree>
    <p:extLst>
      <p:ext uri="{BB962C8B-B14F-4D97-AF65-F5344CB8AC3E}">
        <p14:creationId xmlns:p14="http://schemas.microsoft.com/office/powerpoint/2010/main" val="403823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1052" y="2796988"/>
            <a:ext cx="8596668" cy="1320800"/>
          </a:xfrm>
        </p:spPr>
        <p:txBody>
          <a:bodyPr>
            <a:normAutofit/>
          </a:bodyPr>
          <a:lstStyle/>
          <a:p>
            <a:r>
              <a:rPr lang="en-IN" dirty="0" smtClean="0"/>
              <a:t>EDA, </a:t>
            </a:r>
            <a:r>
              <a:rPr lang="en-IN" dirty="0"/>
              <a:t>Pre-processing </a:t>
            </a:r>
            <a:r>
              <a:rPr lang="en-IN" dirty="0" smtClean="0"/>
              <a:t>and findings</a:t>
            </a:r>
            <a:r>
              <a:rPr lang="en-IN" dirty="0"/>
              <a:t/>
            </a:r>
            <a:br>
              <a:rPr lang="en-IN" dirty="0"/>
            </a:br>
            <a:endParaRPr lang="en-IN" dirty="0"/>
          </a:p>
        </p:txBody>
      </p:sp>
    </p:spTree>
    <p:extLst>
      <p:ext uri="{BB962C8B-B14F-4D97-AF65-F5344CB8AC3E}">
        <p14:creationId xmlns:p14="http://schemas.microsoft.com/office/powerpoint/2010/main" val="250831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30300"/>
            <a:ext cx="8596668" cy="1320800"/>
          </a:xfrm>
        </p:spPr>
        <p:txBody>
          <a:bodyPr/>
          <a:lstStyle/>
          <a:p>
            <a:r>
              <a:rPr lang="en-IN" dirty="0"/>
              <a:t>Approach to EDA:</a:t>
            </a:r>
            <a:br>
              <a:rPr lang="en-IN" dirty="0"/>
            </a:br>
            <a:endParaRPr lang="en-IN" dirty="0"/>
          </a:p>
        </p:txBody>
      </p:sp>
      <p:sp>
        <p:nvSpPr>
          <p:cNvPr id="3" name="Content Placeholder 2"/>
          <p:cNvSpPr>
            <a:spLocks noGrp="1"/>
          </p:cNvSpPr>
          <p:nvPr>
            <p:ph idx="1"/>
          </p:nvPr>
        </p:nvSpPr>
        <p:spPr>
          <a:xfrm>
            <a:off x="677334" y="1194703"/>
            <a:ext cx="8596668" cy="3880773"/>
          </a:xfrm>
        </p:spPr>
        <p:txBody>
          <a:bodyPr>
            <a:noAutofit/>
          </a:bodyPr>
          <a:lstStyle/>
          <a:p>
            <a:pPr lvl="0"/>
            <a:r>
              <a:rPr lang="en-IN" sz="1400" dirty="0"/>
              <a:t>Row counts: There are same number of rows in both .csv files</a:t>
            </a:r>
          </a:p>
          <a:p>
            <a:pPr lvl="1"/>
            <a:r>
              <a:rPr lang="en-IN" sz="1400" dirty="0"/>
              <a:t>There are multiple entries for some patients</a:t>
            </a:r>
          </a:p>
          <a:p>
            <a:pPr lvl="0"/>
            <a:r>
              <a:rPr lang="en-IN" sz="1400" dirty="0"/>
              <a:t>Target Values are 0 (Non-Pneumonic) and 1 (Pneumonic)</a:t>
            </a:r>
          </a:p>
          <a:p>
            <a:pPr lvl="0"/>
            <a:r>
              <a:rPr lang="en-IN" sz="1400" dirty="0"/>
              <a:t>2 target values are mapped to 3 class values</a:t>
            </a:r>
          </a:p>
          <a:p>
            <a:pPr lvl="1"/>
            <a:r>
              <a:rPr lang="en-IN" sz="1400" dirty="0"/>
              <a:t>Target 0 is mapped to “Normal” &amp; “No Lung Opacity/Not Normal” </a:t>
            </a:r>
            <a:r>
              <a:rPr lang="en-IN" sz="1400" dirty="0" smtClean="0"/>
              <a:t>classes</a:t>
            </a:r>
          </a:p>
          <a:p>
            <a:pPr marL="457200" lvl="1" indent="0">
              <a:buNone/>
            </a:pPr>
            <a:endParaRPr lang="en-IN" sz="1400" dirty="0"/>
          </a:p>
          <a:p>
            <a:pPr marL="457200" lvl="1" indent="0">
              <a:buNone/>
            </a:pPr>
            <a:endParaRPr lang="en-IN" sz="1400" dirty="0" smtClean="0"/>
          </a:p>
          <a:p>
            <a:pPr marL="457200" lvl="1" indent="0">
              <a:buNone/>
            </a:pPr>
            <a:endParaRPr lang="en-IN" sz="1400" dirty="0"/>
          </a:p>
          <a:p>
            <a:pPr marL="457200" lvl="1" indent="0">
              <a:buNone/>
            </a:pPr>
            <a:endParaRPr lang="en-IN" sz="1400" dirty="0" smtClean="0"/>
          </a:p>
          <a:p>
            <a:pPr marL="457200" lvl="1" indent="0">
              <a:buNone/>
            </a:pPr>
            <a:endParaRPr lang="en-IN" sz="1400" dirty="0"/>
          </a:p>
          <a:p>
            <a:pPr lvl="1"/>
            <a:r>
              <a:rPr lang="en-IN" sz="1400" dirty="0"/>
              <a:t>Target 1 is mapped to “Lung Opacity” class</a:t>
            </a:r>
          </a:p>
          <a:p>
            <a:endParaRPr lang="en-IN" sz="1400" dirty="0"/>
          </a:p>
        </p:txBody>
      </p:sp>
      <p:pic>
        <p:nvPicPr>
          <p:cNvPr id="4" name="Picture 3"/>
          <p:cNvPicPr>
            <a:picLocks noChangeAspect="1"/>
          </p:cNvPicPr>
          <p:nvPr/>
        </p:nvPicPr>
        <p:blipFill>
          <a:blip r:embed="rId2"/>
          <a:stretch>
            <a:fillRect/>
          </a:stretch>
        </p:blipFill>
        <p:spPr>
          <a:xfrm>
            <a:off x="1907498" y="5013179"/>
            <a:ext cx="5479420" cy="1653400"/>
          </a:xfrm>
          <a:prstGeom prst="rect">
            <a:avLst/>
          </a:prstGeom>
        </p:spPr>
      </p:pic>
      <p:pic>
        <p:nvPicPr>
          <p:cNvPr id="5" name="Picture 4"/>
          <p:cNvPicPr>
            <a:picLocks noChangeAspect="1"/>
          </p:cNvPicPr>
          <p:nvPr/>
        </p:nvPicPr>
        <p:blipFill>
          <a:blip r:embed="rId3"/>
          <a:stretch>
            <a:fillRect/>
          </a:stretch>
        </p:blipFill>
        <p:spPr>
          <a:xfrm>
            <a:off x="1907498" y="2879188"/>
            <a:ext cx="5451382" cy="1619693"/>
          </a:xfrm>
          <a:prstGeom prst="rect">
            <a:avLst/>
          </a:prstGeom>
        </p:spPr>
      </p:pic>
    </p:spTree>
    <p:extLst>
      <p:ext uri="{BB962C8B-B14F-4D97-AF65-F5344CB8AC3E}">
        <p14:creationId xmlns:p14="http://schemas.microsoft.com/office/powerpoint/2010/main" val="2988613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Approach to EDA:</a:t>
            </a:r>
            <a:br>
              <a:rPr lang="en-IN" dirty="0"/>
            </a:br>
            <a:endParaRPr lang="en-IN" dirty="0"/>
          </a:p>
        </p:txBody>
      </p:sp>
      <p:sp>
        <p:nvSpPr>
          <p:cNvPr id="3" name="Content Placeholder 2"/>
          <p:cNvSpPr>
            <a:spLocks noGrp="1"/>
          </p:cNvSpPr>
          <p:nvPr>
            <p:ph idx="1"/>
          </p:nvPr>
        </p:nvSpPr>
        <p:spPr>
          <a:xfrm>
            <a:off x="677334" y="1463647"/>
            <a:ext cx="8596668" cy="795460"/>
          </a:xfrm>
        </p:spPr>
        <p:txBody>
          <a:bodyPr>
            <a:noAutofit/>
          </a:bodyPr>
          <a:lstStyle/>
          <a:p>
            <a:pPr lvl="0"/>
            <a:r>
              <a:rPr lang="en-IN" sz="1400" dirty="0" smtClean="0"/>
              <a:t>Used </a:t>
            </a:r>
            <a:r>
              <a:rPr lang="en-IN" sz="1400" dirty="0" err="1"/>
              <a:t>pydicom</a:t>
            </a:r>
            <a:r>
              <a:rPr lang="en-IN" sz="1400" dirty="0"/>
              <a:t> package to load the .</a:t>
            </a:r>
            <a:r>
              <a:rPr lang="en-IN" sz="1400" dirty="0" err="1"/>
              <a:t>dcm</a:t>
            </a:r>
            <a:r>
              <a:rPr lang="en-IN" sz="1400" dirty="0"/>
              <a:t> images from the training dataset and visualized samples positive as well as negative cases.</a:t>
            </a:r>
          </a:p>
          <a:p>
            <a:endParaRPr lang="en-IN" sz="1400" dirty="0"/>
          </a:p>
        </p:txBody>
      </p:sp>
      <p:pic>
        <p:nvPicPr>
          <p:cNvPr id="6" name="Picture 5"/>
          <p:cNvPicPr>
            <a:picLocks noChangeAspect="1"/>
          </p:cNvPicPr>
          <p:nvPr/>
        </p:nvPicPr>
        <p:blipFill>
          <a:blip r:embed="rId2"/>
          <a:stretch>
            <a:fillRect/>
          </a:stretch>
        </p:blipFill>
        <p:spPr>
          <a:xfrm>
            <a:off x="1262040" y="2259106"/>
            <a:ext cx="7181031" cy="2133599"/>
          </a:xfrm>
          <a:prstGeom prst="rect">
            <a:avLst/>
          </a:prstGeom>
        </p:spPr>
      </p:pic>
      <p:pic>
        <p:nvPicPr>
          <p:cNvPr id="7" name="Picture 6"/>
          <p:cNvPicPr>
            <a:picLocks noChangeAspect="1"/>
          </p:cNvPicPr>
          <p:nvPr/>
        </p:nvPicPr>
        <p:blipFill>
          <a:blip r:embed="rId3"/>
          <a:stretch>
            <a:fillRect/>
          </a:stretch>
        </p:blipFill>
        <p:spPr>
          <a:xfrm>
            <a:off x="1262040" y="4520119"/>
            <a:ext cx="7213040" cy="2176515"/>
          </a:xfrm>
          <a:prstGeom prst="rect">
            <a:avLst/>
          </a:prstGeom>
        </p:spPr>
      </p:pic>
    </p:spTree>
    <p:extLst>
      <p:ext uri="{BB962C8B-B14F-4D97-AF65-F5344CB8AC3E}">
        <p14:creationId xmlns:p14="http://schemas.microsoft.com/office/powerpoint/2010/main" val="13888001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Approach to EDA:</a:t>
            </a:r>
            <a:br>
              <a:rPr lang="en-IN" dirty="0"/>
            </a:br>
            <a:endParaRPr lang="en-IN" dirty="0"/>
          </a:p>
        </p:txBody>
      </p:sp>
      <p:sp>
        <p:nvSpPr>
          <p:cNvPr id="3" name="Content Placeholder 2"/>
          <p:cNvSpPr>
            <a:spLocks noGrp="1"/>
          </p:cNvSpPr>
          <p:nvPr>
            <p:ph idx="1"/>
          </p:nvPr>
        </p:nvSpPr>
        <p:spPr>
          <a:xfrm>
            <a:off x="677334" y="1463646"/>
            <a:ext cx="8596668" cy="3880773"/>
          </a:xfrm>
        </p:spPr>
        <p:txBody>
          <a:bodyPr>
            <a:noAutofit/>
          </a:bodyPr>
          <a:lstStyle/>
          <a:p>
            <a:pPr lvl="0"/>
            <a:r>
              <a:rPr lang="en-IN" sz="1200" dirty="0" smtClean="0"/>
              <a:t>Missing </a:t>
            </a:r>
            <a:r>
              <a:rPr lang="en-IN" sz="1200" dirty="0"/>
              <a:t>Values:</a:t>
            </a:r>
          </a:p>
          <a:p>
            <a:pPr lvl="1"/>
            <a:r>
              <a:rPr lang="en-IN" sz="1200" dirty="0"/>
              <a:t>Class Details – There are no missing values</a:t>
            </a:r>
          </a:p>
          <a:p>
            <a:r>
              <a:rPr lang="en-IN" sz="1200" dirty="0"/>
              <a:t>Training </a:t>
            </a:r>
            <a:r>
              <a:rPr lang="en-IN" sz="1200" dirty="0" smtClean="0"/>
              <a:t>Labels:</a:t>
            </a:r>
          </a:p>
          <a:p>
            <a:pPr lvl="1"/>
            <a:r>
              <a:rPr lang="en-IN" sz="1200" dirty="0" smtClean="0"/>
              <a:t> 68.3</a:t>
            </a:r>
            <a:r>
              <a:rPr lang="en-IN" sz="1200" dirty="0"/>
              <a:t>% of the data is missing values in  columns x, y, width and height where Target = 0 (non-Pneumonia)</a:t>
            </a:r>
          </a:p>
          <a:p>
            <a:pPr lvl="1"/>
            <a:r>
              <a:rPr lang="en-IN" sz="1200" dirty="0"/>
              <a:t>For 31.3% of data, there are no missing values where Target = </a:t>
            </a:r>
            <a:r>
              <a:rPr lang="en-IN" sz="1200" dirty="0" smtClean="0"/>
              <a:t>1</a:t>
            </a:r>
            <a:endParaRPr lang="en-IN" sz="1200" dirty="0"/>
          </a:p>
          <a:p>
            <a:pPr lvl="0"/>
            <a:r>
              <a:rPr lang="en-IN" sz="1200" dirty="0"/>
              <a:t>Check for Class imbalance</a:t>
            </a:r>
          </a:p>
          <a:p>
            <a:pPr lvl="1"/>
            <a:r>
              <a:rPr lang="en-IN" sz="1200" dirty="0"/>
              <a:t>No noticeable difference between row counts for classes (Normal, No Lung Opacity/Not Normal, Lung Opacity)</a:t>
            </a:r>
          </a:p>
          <a:p>
            <a:pPr lvl="1"/>
            <a:r>
              <a:rPr lang="en-IN" sz="1200" dirty="0" smtClean="0"/>
              <a:t>Target=0 includes </a:t>
            </a:r>
            <a:r>
              <a:rPr lang="en-IN" sz="1200" dirty="0"/>
              <a:t>2 classes, only </a:t>
            </a:r>
            <a:r>
              <a:rPr lang="en-IN" sz="1200" dirty="0" smtClean="0"/>
              <a:t>31%.</a:t>
            </a:r>
            <a:endParaRPr lang="en-IN" sz="1200" dirty="0"/>
          </a:p>
          <a:p>
            <a:endParaRPr lang="en-IN" sz="1200" dirty="0"/>
          </a:p>
        </p:txBody>
      </p:sp>
      <p:pic>
        <p:nvPicPr>
          <p:cNvPr id="4" name="Picture 3"/>
          <p:cNvPicPr>
            <a:picLocks noChangeAspect="1"/>
          </p:cNvPicPr>
          <p:nvPr/>
        </p:nvPicPr>
        <p:blipFill>
          <a:blip r:embed="rId2"/>
          <a:stretch>
            <a:fillRect/>
          </a:stretch>
        </p:blipFill>
        <p:spPr>
          <a:xfrm>
            <a:off x="1266826" y="4058885"/>
            <a:ext cx="3887880" cy="2513614"/>
          </a:xfrm>
          <a:prstGeom prst="rect">
            <a:avLst/>
          </a:prstGeom>
        </p:spPr>
      </p:pic>
      <p:pic>
        <p:nvPicPr>
          <p:cNvPr id="5" name="Picture 4"/>
          <p:cNvPicPr>
            <a:picLocks noChangeAspect="1"/>
          </p:cNvPicPr>
          <p:nvPr/>
        </p:nvPicPr>
        <p:blipFill>
          <a:blip r:embed="rId3"/>
          <a:stretch>
            <a:fillRect/>
          </a:stretch>
        </p:blipFill>
        <p:spPr>
          <a:xfrm>
            <a:off x="5576047" y="4058885"/>
            <a:ext cx="4023552" cy="2628025"/>
          </a:xfrm>
          <a:prstGeom prst="rect">
            <a:avLst/>
          </a:prstGeom>
        </p:spPr>
      </p:pic>
    </p:spTree>
    <p:extLst>
      <p:ext uri="{BB962C8B-B14F-4D97-AF65-F5344CB8AC3E}">
        <p14:creationId xmlns:p14="http://schemas.microsoft.com/office/powerpoint/2010/main" val="28999178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9734" y="814776"/>
            <a:ext cx="8596668" cy="3880773"/>
          </a:xfrm>
        </p:spPr>
        <p:txBody>
          <a:bodyPr/>
          <a:lstStyle/>
          <a:p>
            <a:r>
              <a:rPr lang="en-IN" sz="1200" dirty="0" smtClean="0"/>
              <a:t>Maximum number </a:t>
            </a:r>
            <a:r>
              <a:rPr lang="en-IN" sz="1200" dirty="0"/>
              <a:t>of cases lies between 40 to </a:t>
            </a:r>
            <a:r>
              <a:rPr lang="en-IN" sz="1200" dirty="0" smtClean="0"/>
              <a:t>60 (for 500 random samples). </a:t>
            </a:r>
          </a:p>
          <a:p>
            <a:r>
              <a:rPr lang="en-IN" sz="1200" dirty="0" smtClean="0"/>
              <a:t>Normally distributed.  </a:t>
            </a:r>
          </a:p>
          <a:p>
            <a:endParaRPr lang="en-IN" dirty="0"/>
          </a:p>
          <a:p>
            <a:endParaRPr lang="en-IN" dirty="0" smtClean="0"/>
          </a:p>
          <a:p>
            <a:endParaRPr lang="en-IN" dirty="0"/>
          </a:p>
          <a:p>
            <a:endParaRPr lang="en-IN" dirty="0" smtClean="0"/>
          </a:p>
          <a:p>
            <a:endParaRPr lang="en-IN" dirty="0"/>
          </a:p>
          <a:p>
            <a:endParaRPr lang="en-IN" dirty="0" smtClean="0"/>
          </a:p>
          <a:p>
            <a:endParaRPr lang="en-IN" sz="1200" dirty="0" smtClean="0"/>
          </a:p>
          <a:p>
            <a:r>
              <a:rPr lang="en-IN" sz="1200" dirty="0" smtClean="0"/>
              <a:t>Occurrence </a:t>
            </a:r>
            <a:r>
              <a:rPr lang="en-IN" sz="1200" dirty="0"/>
              <a:t>is more in male </a:t>
            </a:r>
            <a:r>
              <a:rPr lang="en-IN" sz="1200" dirty="0" smtClean="0"/>
              <a:t>patients than female patients</a:t>
            </a:r>
            <a:endParaRPr lang="en-IN" dirty="0"/>
          </a:p>
          <a:p>
            <a:endParaRPr lang="en-IN" dirty="0"/>
          </a:p>
        </p:txBody>
      </p:sp>
      <p:sp>
        <p:nvSpPr>
          <p:cNvPr id="4" name="Title 1"/>
          <p:cNvSpPr txBox="1">
            <a:spLocks/>
          </p:cNvSpPr>
          <p:nvPr/>
        </p:nvSpPr>
        <p:spPr>
          <a:xfrm>
            <a:off x="829734" y="154376"/>
            <a:ext cx="8596668" cy="660400"/>
          </a:xfrm>
          <a:prstGeom prst="rect">
            <a:avLst/>
          </a:prstGeom>
        </p:spPr>
        <p:txBody>
          <a:bodyPr vert="horz" lIns="91440" tIns="45720" rIns="91440" bIns="45720" rtlCol="0" anchor="t">
            <a:normAutofit fontScale="6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Approach to EDA:</a:t>
            </a:r>
            <a:br>
              <a:rPr lang="en-IN" dirty="0" smtClean="0"/>
            </a:br>
            <a:endParaRPr lang="en-IN" dirty="0"/>
          </a:p>
        </p:txBody>
      </p:sp>
      <p:pic>
        <p:nvPicPr>
          <p:cNvPr id="6" name="Picture 5"/>
          <p:cNvPicPr>
            <a:picLocks noChangeAspect="1"/>
          </p:cNvPicPr>
          <p:nvPr/>
        </p:nvPicPr>
        <p:blipFill>
          <a:blip r:embed="rId2"/>
          <a:stretch>
            <a:fillRect/>
          </a:stretch>
        </p:blipFill>
        <p:spPr>
          <a:xfrm>
            <a:off x="1049572" y="4448332"/>
            <a:ext cx="2668663" cy="1815233"/>
          </a:xfrm>
          <a:prstGeom prst="rect">
            <a:avLst/>
          </a:prstGeom>
        </p:spPr>
      </p:pic>
      <p:grpSp>
        <p:nvGrpSpPr>
          <p:cNvPr id="9" name="Group 8"/>
          <p:cNvGrpSpPr/>
          <p:nvPr/>
        </p:nvGrpSpPr>
        <p:grpSpPr>
          <a:xfrm>
            <a:off x="829734" y="1475176"/>
            <a:ext cx="8813030" cy="2416454"/>
            <a:chOff x="829734" y="1124199"/>
            <a:chExt cx="8813030" cy="2416454"/>
          </a:xfrm>
        </p:grpSpPr>
        <p:pic>
          <p:nvPicPr>
            <p:cNvPr id="5" name="Picture 4"/>
            <p:cNvPicPr>
              <a:picLocks noChangeAspect="1"/>
            </p:cNvPicPr>
            <p:nvPr/>
          </p:nvPicPr>
          <p:blipFill>
            <a:blip r:embed="rId3"/>
            <a:stretch>
              <a:fillRect/>
            </a:stretch>
          </p:blipFill>
          <p:spPr>
            <a:xfrm>
              <a:off x="829734" y="1124199"/>
              <a:ext cx="8813030" cy="2416454"/>
            </a:xfrm>
            <a:prstGeom prst="rect">
              <a:avLst/>
            </a:prstGeom>
          </p:spPr>
        </p:pic>
        <p:sp>
          <p:nvSpPr>
            <p:cNvPr id="8" name="Rectangle 7"/>
            <p:cNvSpPr/>
            <p:nvPr/>
          </p:nvSpPr>
          <p:spPr>
            <a:xfrm>
              <a:off x="4985467" y="1240403"/>
              <a:ext cx="2544417" cy="23002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12951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596</TotalTime>
  <Words>1106</Words>
  <Application>Microsoft Office PowerPoint</Application>
  <PresentationFormat>Widescreen</PresentationFormat>
  <Paragraphs>207</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Trebuchet MS</vt:lpstr>
      <vt:lpstr>Wingdings 3</vt:lpstr>
      <vt:lpstr>Facet</vt:lpstr>
      <vt:lpstr>Capstone Project on Pneumonia Detection </vt:lpstr>
      <vt:lpstr>Pneumonia and Diagnosis  </vt:lpstr>
      <vt:lpstr>Problem Statement:</vt:lpstr>
      <vt:lpstr>Data: </vt:lpstr>
      <vt:lpstr>EDA, Pre-processing and findings </vt:lpstr>
      <vt:lpstr>Approach to EDA: </vt:lpstr>
      <vt:lpstr>Approach to EDA: </vt:lpstr>
      <vt:lpstr>Approach to EDA: </vt:lpstr>
      <vt:lpstr>PowerPoint Presentation</vt:lpstr>
      <vt:lpstr>PowerPoint Presentation</vt:lpstr>
      <vt:lpstr>Approach to EDA: </vt:lpstr>
      <vt:lpstr>Data Pre-processing</vt:lpstr>
      <vt:lpstr>Data Pre-processing</vt:lpstr>
      <vt:lpstr>Models Used</vt:lpstr>
      <vt:lpstr>Deciding Models and Model Building  </vt:lpstr>
      <vt:lpstr>Deciding Models and Model Building  </vt:lpstr>
      <vt:lpstr>Deciding Models and Model Building  </vt:lpstr>
      <vt:lpstr>Deciding Models and Model Building  </vt:lpstr>
      <vt:lpstr>BCE + IOU as Loss Mean IOU as Metric</vt:lpstr>
      <vt:lpstr>PowerPoint Presentation</vt:lpstr>
      <vt:lpstr>Classification Model</vt:lpstr>
      <vt:lpstr>Classification Model</vt:lpstr>
      <vt:lpstr>Classification Model</vt:lpstr>
      <vt:lpstr>PowerPoint Presentation</vt:lpstr>
      <vt:lpstr>PowerPoint Presentation</vt:lpstr>
      <vt:lpstr>Step by Step Approach</vt:lpstr>
      <vt:lpstr>Model Evaluation</vt:lpstr>
      <vt:lpstr>Model Evaluation</vt:lpstr>
      <vt:lpstr>Model Evaluation</vt:lpstr>
      <vt:lpstr>Model Evaluation</vt:lpstr>
      <vt:lpstr>Submission File Creation</vt:lpstr>
      <vt:lpstr>Submission File</vt:lpstr>
      <vt:lpstr>Model Output for Training Data(Model 3) </vt:lpstr>
      <vt:lpstr>Model Output for Test Data(Model 3) </vt:lpstr>
      <vt:lpstr>Conclusion</vt:lpstr>
      <vt:lpstr>Implications </vt:lpstr>
      <vt:lpstr>Limitations</vt:lpstr>
      <vt:lpstr>How to improve model performance?  </vt:lpstr>
      <vt:lpstr>Closing Reflections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Caption Project</dc:title>
  <dc:creator>d m</dc:creator>
  <cp:lastModifiedBy>Shilpa</cp:lastModifiedBy>
  <cp:revision>63</cp:revision>
  <dcterms:created xsi:type="dcterms:W3CDTF">2020-04-18T15:10:15Z</dcterms:created>
  <dcterms:modified xsi:type="dcterms:W3CDTF">2020-05-16T18:39:29Z</dcterms:modified>
</cp:coreProperties>
</file>